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" r:id="rId2"/>
    <p:sldId id="280" r:id="rId3"/>
    <p:sldId id="281" r:id="rId4"/>
    <p:sldId id="284" r:id="rId5"/>
    <p:sldId id="285" r:id="rId6"/>
    <p:sldId id="286" r:id="rId7"/>
    <p:sldId id="302" r:id="rId8"/>
    <p:sldId id="257" r:id="rId9"/>
    <p:sldId id="288" r:id="rId10"/>
    <p:sldId id="290" r:id="rId11"/>
    <p:sldId id="291" r:id="rId12"/>
    <p:sldId id="308" r:id="rId13"/>
    <p:sldId id="306" r:id="rId14"/>
    <p:sldId id="307" r:id="rId15"/>
    <p:sldId id="303" r:id="rId16"/>
    <p:sldId id="304" r:id="rId17"/>
    <p:sldId id="260" r:id="rId18"/>
    <p:sldId id="273" r:id="rId19"/>
    <p:sldId id="274" r:id="rId20"/>
    <p:sldId id="275" r:id="rId21"/>
    <p:sldId id="289" r:id="rId22"/>
    <p:sldId id="276" r:id="rId23"/>
    <p:sldId id="277" r:id="rId24"/>
    <p:sldId id="295" r:id="rId25"/>
    <p:sldId id="309" r:id="rId26"/>
    <p:sldId id="310" r:id="rId27"/>
    <p:sldId id="311" r:id="rId28"/>
    <p:sldId id="312" r:id="rId29"/>
    <p:sldId id="296" r:id="rId30"/>
    <p:sldId id="297" r:id="rId31"/>
    <p:sldId id="298" r:id="rId32"/>
    <p:sldId id="299" r:id="rId33"/>
    <p:sldId id="279" r:id="rId34"/>
    <p:sldId id="261" r:id="rId35"/>
    <p:sldId id="278" r:id="rId3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984" y="-6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CB68CB-C3D7-4F43-BDE0-B031828B5A8C}" type="datetimeFigureOut">
              <a:rPr lang="uk-UA" smtClean="0"/>
              <a:pPr/>
              <a:t>30.04.2020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835F0-810C-4C61-9446-C0EEDDBC7C51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="" xmlns:p14="http://schemas.microsoft.com/office/powerpoint/2010/main" val="1722725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22C1D-9814-41DA-A7A9-2E49B2EAC54C}" type="slidenum">
              <a:rPr lang="ru-RU" smtClean="0"/>
              <a:pPr/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835F0-810C-4C61-9446-C0EEDDBC7C51}" type="slidenum">
              <a:rPr lang="uk-UA" smtClean="0"/>
              <a:pPr/>
              <a:t>8</a:t>
            </a:fld>
            <a:endParaRPr lang="uk-U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B76DA2B-23D9-447A-BE77-BE091F272720}" type="slidenum">
              <a:rPr lang="en-US" altLang="ru-RU" smtClean="0"/>
              <a:pPr/>
              <a:t>25</a:t>
            </a:fld>
            <a:endParaRPr lang="en-US" altLang="ru-RU" smtClean="0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965" y="527605"/>
            <a:ext cx="8551480" cy="763525"/>
          </a:xfrm>
          <a:effectLst/>
        </p:spPr>
        <p:txBody>
          <a:bodyPr>
            <a:normAutofit/>
          </a:bodyPr>
          <a:lstStyle>
            <a:lvl1pPr algn="l">
              <a:defRPr sz="36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5" y="1291130"/>
            <a:ext cx="6400800" cy="610819"/>
          </a:xfrm>
        </p:spPr>
        <p:txBody>
          <a:bodyPr>
            <a:normAutofit/>
          </a:bodyPr>
          <a:lstStyle>
            <a:lvl1pPr marL="0" indent="0" algn="l">
              <a:buNone/>
              <a:defRPr sz="2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FC72E-C02C-4DCA-A92F-F8BDC2C3622F}" type="datetimeFigureOut">
              <a:rPr lang="ru-RU" smtClean="0"/>
              <a:pPr/>
              <a:t>30.04.2020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CC8B0-AE60-49DF-B7E4-8D0015DA44F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FC72E-C02C-4DCA-A92F-F8BDC2C3622F}" type="datetimeFigureOut">
              <a:rPr lang="ru-RU" smtClean="0"/>
              <a:pPr/>
              <a:t>30.04.2020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CC8B0-AE60-49DF-B7E4-8D0015DA44F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FC72E-C02C-4DCA-A92F-F8BDC2C3622F}" type="datetimeFigureOut">
              <a:rPr lang="ru-RU" smtClean="0"/>
              <a:pPr/>
              <a:t>30.04.2020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CC8B0-AE60-49DF-B7E4-8D0015DA44F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FC72E-C02C-4DCA-A92F-F8BDC2C3622F}" type="datetimeFigureOut">
              <a:rPr lang="ru-RU" smtClean="0"/>
              <a:pPr/>
              <a:t>30.04.2020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CC8B0-AE60-49DF-B7E4-8D0015DA44F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893609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4/30/2020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527605"/>
            <a:ext cx="6566315" cy="61082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669" y="1596540"/>
            <a:ext cx="8093365" cy="4581150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FC72E-C02C-4DCA-A92F-F8BDC2C3622F}" type="datetimeFigureOut">
              <a:rPr lang="ru-RU" smtClean="0"/>
              <a:pPr/>
              <a:t>30.04.2020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CC8B0-AE60-49DF-B7E4-8D0015DA44F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3310" y="527605"/>
            <a:ext cx="7016195" cy="684885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3310" y="1443835"/>
            <a:ext cx="7016195" cy="4275740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FC72E-C02C-4DCA-A92F-F8BDC2C3622F}" type="datetimeFigureOut">
              <a:rPr lang="ru-RU" smtClean="0"/>
              <a:pPr/>
              <a:t>30.04.2020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CC8B0-AE60-49DF-B7E4-8D0015DA44F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FC72E-C02C-4DCA-A92F-F8BDC2C3622F}" type="datetimeFigureOut">
              <a:rPr lang="ru-RU" smtClean="0"/>
              <a:pPr/>
              <a:t>30.04.2020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CC8B0-AE60-49DF-B7E4-8D0015DA44F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FC72E-C02C-4DCA-A92F-F8BDC2C3622F}" type="datetimeFigureOut">
              <a:rPr lang="ru-RU" smtClean="0"/>
              <a:pPr/>
              <a:t>30.04.2020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CC8B0-AE60-49DF-B7E4-8D0015DA44F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680310"/>
            <a:ext cx="8398775" cy="53218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965" y="1443834"/>
            <a:ext cx="4123035" cy="620719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8965" y="2054655"/>
            <a:ext cx="4123035" cy="303505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4705" y="1443834"/>
            <a:ext cx="4123035" cy="620719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4705" y="2054655"/>
            <a:ext cx="4123035" cy="303505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FC72E-C02C-4DCA-A92F-F8BDC2C3622F}" type="datetimeFigureOut">
              <a:rPr lang="ru-RU" smtClean="0"/>
              <a:pPr/>
              <a:t>30.04.2020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CC8B0-AE60-49DF-B7E4-8D0015DA44F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FC72E-C02C-4DCA-A92F-F8BDC2C3622F}" type="datetimeFigureOut">
              <a:rPr lang="ru-RU" smtClean="0"/>
              <a:pPr/>
              <a:t>30.04.2020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CC8B0-AE60-49DF-B7E4-8D0015DA44F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FC72E-C02C-4DCA-A92F-F8BDC2C3622F}" type="datetimeFigureOut">
              <a:rPr lang="ru-RU" smtClean="0"/>
              <a:pPr/>
              <a:t>30.04.2020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CC8B0-AE60-49DF-B7E4-8D0015DA44F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FC72E-C02C-4DCA-A92F-F8BDC2C3622F}" type="datetimeFigureOut">
              <a:rPr lang="ru-RU" smtClean="0"/>
              <a:pPr/>
              <a:t>30.04.2020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CC8B0-AE60-49DF-B7E4-8D0015DA44F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FC72E-C02C-4DCA-A92F-F8BDC2C3622F}" type="datetimeFigureOut">
              <a:rPr lang="ru-RU" smtClean="0"/>
              <a:pPr/>
              <a:t>30.04.2020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FCC8B0-AE60-49DF-B7E4-8D0015DA44F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microsoft.com/office/2007/relationships/hdphoto" Target="../media/hdphoto5.wdp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1.wdp"/><Relationship Id="rId4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microsoft.com/office/2007/relationships/hdphoto" Target="../media/hdphoto2.wdp"/><Relationship Id="rId4" Type="http://schemas.openxmlformats.org/officeDocument/2006/relationships/image" Target="../media/image4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331640" y="836712"/>
            <a:ext cx="6861878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uk-UA" sz="4800" b="1" cap="none" spc="0" dirty="0" smtClean="0">
                <a:ln w="1905">
                  <a:solidFill>
                    <a:sysClr val="windowText" lastClr="000000"/>
                  </a:solidFill>
                </a:ln>
                <a:solidFill>
                  <a:srgbClr val="C00000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Методична комісія </a:t>
            </a:r>
          </a:p>
          <a:p>
            <a:pPr algn="ctr"/>
            <a:r>
              <a:rPr lang="uk-UA" sz="4800" b="1" cap="none" spc="0" dirty="0" smtClean="0">
                <a:ln w="1905">
                  <a:solidFill>
                    <a:sysClr val="windowText" lastClr="000000"/>
                  </a:solidFill>
                </a:ln>
                <a:solidFill>
                  <a:srgbClr val="C00000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вчителів іноземної мови</a:t>
            </a:r>
            <a:br>
              <a:rPr lang="uk-UA" sz="4800" b="1" cap="none" spc="0" dirty="0" smtClean="0">
                <a:ln w="1905">
                  <a:solidFill>
                    <a:sysClr val="windowText" lastClr="000000"/>
                  </a:solidFill>
                </a:ln>
                <a:solidFill>
                  <a:srgbClr val="C00000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r>
              <a:rPr lang="uk-UA" sz="4800" b="1" cap="none" spc="0" dirty="0" err="1" smtClean="0">
                <a:ln w="1905">
                  <a:solidFill>
                    <a:sysClr val="windowText" lastClr="000000"/>
                  </a:solidFill>
                </a:ln>
                <a:solidFill>
                  <a:srgbClr val="C00000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Новогуйвинської</a:t>
            </a:r>
            <a:r>
              <a:rPr lang="uk-UA" sz="4800" b="1" cap="none" spc="0" dirty="0" smtClean="0">
                <a:ln w="1905">
                  <a:solidFill>
                    <a:sysClr val="windowText" lastClr="000000"/>
                  </a:solidFill>
                </a:ln>
                <a:solidFill>
                  <a:srgbClr val="C00000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гімназії</a:t>
            </a:r>
            <a:endParaRPr lang="ru-RU" sz="4800" b="1" cap="none" spc="0" dirty="0">
              <a:ln w="1905">
                <a:solidFill>
                  <a:sysClr val="windowText" lastClr="000000"/>
                </a:solidFill>
              </a:ln>
              <a:solidFill>
                <a:srgbClr val="C00000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7" name="Picture 126" descr="https://pixabay.com/static/uploads/photo/2015/02/14/02/04/flag-636016_64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75372"/>
            <a:ext cx="3059832" cy="37804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05230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5616" y="692696"/>
            <a:ext cx="6566315" cy="610820"/>
          </a:xfrm>
        </p:spPr>
        <p:txBody>
          <a:bodyPr>
            <a:noAutofit/>
          </a:bodyPr>
          <a:lstStyle/>
          <a:p>
            <a:pPr algn="ctr"/>
            <a:r>
              <a:rPr lang="uk-UA" sz="5400" dirty="0">
                <a:ln>
                  <a:solidFill>
                    <a:sysClr val="windowText" lastClr="000000"/>
                  </a:solidFill>
                </a:ln>
                <a:solidFill>
                  <a:srgbClr val="C00000"/>
                </a:solidFill>
              </a:rPr>
              <a:t>Ємець Т.О</a:t>
            </a:r>
            <a:r>
              <a:rPr lang="uk-UA" sz="5400" dirty="0" smtClean="0">
                <a:ln>
                  <a:solidFill>
                    <a:sysClr val="windowText" lastClr="000000"/>
                  </a:solidFill>
                </a:ln>
                <a:solidFill>
                  <a:srgbClr val="C00000"/>
                </a:solidFill>
              </a:rPr>
              <a:t>.</a:t>
            </a:r>
            <a:r>
              <a:rPr lang="uk-UA" sz="1600" dirty="0" smtClean="0">
                <a:ln>
                  <a:solidFill>
                    <a:sysClr val="windowText" lastClr="000000"/>
                  </a:solidFill>
                </a:ln>
                <a:solidFill>
                  <a:srgbClr val="C00000"/>
                </a:solidFill>
              </a:rPr>
              <a:t/>
            </a:r>
            <a:br>
              <a:rPr lang="uk-UA" sz="1600" dirty="0" smtClean="0">
                <a:ln>
                  <a:solidFill>
                    <a:sysClr val="windowText" lastClr="000000"/>
                  </a:solidFill>
                </a:ln>
                <a:solidFill>
                  <a:srgbClr val="C00000"/>
                </a:solidFill>
              </a:rPr>
            </a:br>
            <a:r>
              <a:rPr lang="uk-UA" sz="1600" dirty="0" smtClean="0">
                <a:ln>
                  <a:solidFill>
                    <a:sysClr val="windowText" lastClr="000000"/>
                  </a:solidFill>
                </a:ln>
                <a:solidFill>
                  <a:srgbClr val="C00000"/>
                </a:solidFill>
              </a:rPr>
              <a:t> </a:t>
            </a:r>
            <a:r>
              <a:rPr lang="uk-UA" sz="2000" b="1" dirty="0">
                <a:solidFill>
                  <a:schemeClr val="tx1"/>
                </a:solidFill>
              </a:rPr>
              <a:t>«Співвідношення комунікативного і когнітивного у навчанні практичної граматики англійської мови»</a:t>
            </a:r>
            <a:br>
              <a:rPr lang="uk-UA" sz="2000" b="1" dirty="0">
                <a:solidFill>
                  <a:schemeClr val="tx1"/>
                </a:solidFill>
              </a:rPr>
            </a:br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55576" y="1988840"/>
            <a:ext cx="8093365" cy="4581150"/>
          </a:xfrm>
        </p:spPr>
        <p:txBody>
          <a:bodyPr/>
          <a:lstStyle/>
          <a:p>
            <a:r>
              <a:rPr lang="uk-UA" sz="2400" dirty="0"/>
              <a:t>2016-17 Лисак Тетяна(10 клас) – 4 місце районної олімпіади</a:t>
            </a:r>
            <a:endParaRPr lang="ru-RU" sz="2400" dirty="0"/>
          </a:p>
          <a:p>
            <a:r>
              <a:rPr lang="uk-UA" sz="2400" dirty="0"/>
              <a:t>2017-18 </a:t>
            </a:r>
            <a:r>
              <a:rPr lang="uk-UA" sz="2400" dirty="0" err="1"/>
              <a:t>Лежнюк</a:t>
            </a:r>
            <a:r>
              <a:rPr lang="uk-UA" sz="2400" dirty="0"/>
              <a:t> Вікторія (11 клас) 4 місце районної олімпіади</a:t>
            </a:r>
            <a:endParaRPr lang="ru-RU" sz="2400" dirty="0"/>
          </a:p>
          <a:p>
            <a:r>
              <a:rPr lang="uk-UA" sz="2400" dirty="0"/>
              <a:t>2017-18 </a:t>
            </a:r>
            <a:r>
              <a:rPr lang="uk-UA" sz="2400" dirty="0" err="1"/>
              <a:t>Тимошин</a:t>
            </a:r>
            <a:r>
              <a:rPr lang="uk-UA" sz="2400" dirty="0"/>
              <a:t> Артур (11 клас) «Золотий сертифікат» конкурсу «</a:t>
            </a:r>
            <a:r>
              <a:rPr lang="uk-UA" sz="2400" dirty="0" err="1"/>
              <a:t>Грінвіч</a:t>
            </a:r>
            <a:r>
              <a:rPr lang="uk-UA" sz="2400" dirty="0"/>
              <a:t>»</a:t>
            </a:r>
            <a:endParaRPr lang="ru-RU" sz="2400" dirty="0"/>
          </a:p>
          <a:p>
            <a:r>
              <a:rPr lang="uk-UA" sz="2400" dirty="0"/>
              <a:t>2018 Павленко Оксана (9 клас)-  2 місце районної олімпіади</a:t>
            </a:r>
            <a:endParaRPr lang="ru-RU" sz="2400" dirty="0"/>
          </a:p>
          <a:p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134670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764704"/>
            <a:ext cx="6566315" cy="610820"/>
          </a:xfrm>
        </p:spPr>
        <p:txBody>
          <a:bodyPr>
            <a:noAutofit/>
          </a:bodyPr>
          <a:lstStyle/>
          <a:p>
            <a:pPr algn="ctr"/>
            <a:r>
              <a:rPr lang="uk-UA" sz="4400" dirty="0" err="1">
                <a:ln>
                  <a:solidFill>
                    <a:sysClr val="windowText" lastClr="000000"/>
                  </a:solidFill>
                </a:ln>
                <a:solidFill>
                  <a:srgbClr val="C00000"/>
                </a:solidFill>
              </a:rPr>
              <a:t>Стаховська</a:t>
            </a:r>
            <a:r>
              <a:rPr lang="uk-UA" sz="4400" dirty="0">
                <a:ln>
                  <a:solidFill>
                    <a:sysClr val="windowText" lastClr="000000"/>
                  </a:solidFill>
                </a:ln>
                <a:solidFill>
                  <a:srgbClr val="C00000"/>
                </a:solidFill>
              </a:rPr>
              <a:t> С.П</a:t>
            </a:r>
            <a:r>
              <a:rPr lang="uk-UA" sz="1800" dirty="0" smtClean="0">
                <a:ln>
                  <a:solidFill>
                    <a:sysClr val="windowText" lastClr="000000"/>
                  </a:solidFill>
                </a:ln>
              </a:rPr>
              <a:t>.</a:t>
            </a:r>
            <a:br>
              <a:rPr lang="uk-UA" sz="1800" dirty="0" smtClean="0">
                <a:ln>
                  <a:solidFill>
                    <a:sysClr val="windowText" lastClr="000000"/>
                  </a:solidFill>
                </a:ln>
              </a:rPr>
            </a:br>
            <a:r>
              <a:rPr lang="uk-UA" sz="1800" dirty="0" smtClean="0">
                <a:ln>
                  <a:solidFill>
                    <a:sysClr val="windowText" lastClr="000000"/>
                  </a:solidFill>
                </a:ln>
              </a:rPr>
              <a:t> </a:t>
            </a:r>
            <a:r>
              <a:rPr lang="uk-UA" sz="2400" b="1" dirty="0">
                <a:solidFill>
                  <a:schemeClr val="tx1"/>
                </a:solidFill>
              </a:rPr>
              <a:t>«Дидактична гра – засіб підвищення ефективності уроку англійської мови»</a:t>
            </a:r>
            <a:br>
              <a:rPr lang="uk-UA" sz="2400" b="1" dirty="0">
                <a:solidFill>
                  <a:schemeClr val="tx1"/>
                </a:solidFill>
              </a:rPr>
            </a:br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96813" y="1700808"/>
            <a:ext cx="6579443" cy="4581150"/>
          </a:xfrm>
        </p:spPr>
        <p:txBody>
          <a:bodyPr>
            <a:normAutofit/>
          </a:bodyPr>
          <a:lstStyle/>
          <a:p>
            <a:r>
              <a:rPr lang="uk-UA" sz="2400" dirty="0"/>
              <a:t>2014р Бойко Юлія диплом 1 ступеня в обласному конкурсі написання есе « Я- європеєць»</a:t>
            </a:r>
            <a:endParaRPr lang="ru-RU" sz="2400" dirty="0"/>
          </a:p>
          <a:p>
            <a:r>
              <a:rPr lang="uk-UA" sz="2400" dirty="0"/>
              <a:t>Тарасюк </a:t>
            </a:r>
            <a:r>
              <a:rPr lang="uk-UA" sz="2400" dirty="0" err="1"/>
              <a:t>Даря</a:t>
            </a:r>
            <a:r>
              <a:rPr lang="uk-UA" sz="2400" dirty="0"/>
              <a:t> 1 місце 2етапу олімпіади з </a:t>
            </a:r>
            <a:r>
              <a:rPr lang="uk-UA" sz="2400" dirty="0" err="1"/>
              <a:t>анг</a:t>
            </a:r>
            <a:r>
              <a:rPr lang="uk-UA" sz="2400" dirty="0"/>
              <a:t>. мови</a:t>
            </a:r>
            <a:endParaRPr lang="ru-RU" sz="2400" dirty="0"/>
          </a:p>
          <a:p>
            <a:r>
              <a:rPr lang="uk-UA" sz="2400" dirty="0"/>
              <a:t>2015 р Бойко Юлія, Тарасюк </a:t>
            </a:r>
            <a:r>
              <a:rPr lang="uk-UA" sz="2400" dirty="0" err="1"/>
              <a:t>Даря</a:t>
            </a:r>
            <a:r>
              <a:rPr lang="uk-UA" sz="2400" dirty="0"/>
              <a:t>, </a:t>
            </a:r>
            <a:r>
              <a:rPr lang="uk-UA" sz="2400" dirty="0" err="1"/>
              <a:t>Міхайлова</a:t>
            </a:r>
            <a:r>
              <a:rPr lang="uk-UA" sz="2400" dirty="0"/>
              <a:t> О. вступили на факультети іноземних мов.</a:t>
            </a:r>
            <a:endParaRPr lang="ru-RU" sz="2400" dirty="0"/>
          </a:p>
          <a:p>
            <a:r>
              <a:rPr lang="uk-UA" sz="2400" dirty="0"/>
              <a:t>2017-18 р. виступ на </a:t>
            </a:r>
            <a:r>
              <a:rPr lang="uk-UA" sz="2400" dirty="0" err="1"/>
              <a:t>районому</a:t>
            </a:r>
            <a:r>
              <a:rPr lang="uk-UA" sz="2400" dirty="0"/>
              <a:t> семінарі . Відкритий урок для вчителів району на тему « Хвороби та засоби їх лікування».</a:t>
            </a:r>
            <a:endParaRPr lang="ru-RU" sz="2400" dirty="0"/>
          </a:p>
          <a:p>
            <a:endParaRPr lang="ru-RU" sz="2400" dirty="0"/>
          </a:p>
        </p:txBody>
      </p:sp>
      <p:pic>
        <p:nvPicPr>
          <p:cNvPr id="4" name="Picture 8" descr="http://nguivynske-gymn.edukit.zt.ua/files2/photogallery/745/IMG_9307.jpg?size=100&amp;height=300&amp;width=39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76256" y="404664"/>
            <a:ext cx="1901225" cy="28518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10774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Заголовок 1"/>
          <p:cNvSpPr>
            <a:spLocks noGrp="1"/>
          </p:cNvSpPr>
          <p:nvPr>
            <p:ph type="title"/>
          </p:nvPr>
        </p:nvSpPr>
        <p:spPr>
          <a:xfrm>
            <a:off x="1222375" y="260350"/>
            <a:ext cx="6697663" cy="1143000"/>
          </a:xfrm>
        </p:spPr>
        <p:txBody>
          <a:bodyPr/>
          <a:lstStyle/>
          <a:p>
            <a:pPr eaLnBrk="1" hangingPunct="1"/>
            <a:r>
              <a:rPr lang="uk-UA" altLang="ru-RU" b="1" smtClean="0">
                <a:solidFill>
                  <a:srgbClr val="800000"/>
                </a:solidFill>
                <a:latin typeface="Monotype Corsiva" pitchFamily="66" charset="0"/>
              </a:rPr>
              <a:t>Загальні відомості</a:t>
            </a:r>
            <a:endParaRPr lang="ru-RU" altLang="ru-RU" b="1" smtClean="0">
              <a:solidFill>
                <a:srgbClr val="800000"/>
              </a:solidFill>
              <a:latin typeface="Monotype Corsiva" pitchFamily="66" charset="0"/>
            </a:endParaRPr>
          </a:p>
        </p:txBody>
      </p:sp>
      <p:sp>
        <p:nvSpPr>
          <p:cNvPr id="4099" name="Объект 2"/>
          <p:cNvSpPr>
            <a:spLocks noGrp="1"/>
          </p:cNvSpPr>
          <p:nvPr>
            <p:ph idx="1"/>
          </p:nvPr>
        </p:nvSpPr>
        <p:spPr>
          <a:xfrm>
            <a:off x="827088" y="1052736"/>
            <a:ext cx="7777162" cy="5257577"/>
          </a:xfrm>
        </p:spPr>
        <p:txBody>
          <a:bodyPr>
            <a:normAutofit lnSpcReduction="10000"/>
          </a:bodyPr>
          <a:lstStyle/>
          <a:p>
            <a:pPr marL="0" indent="0" eaLnBrk="1" hangingPunct="1">
              <a:buFont typeface="Arial" charset="0"/>
              <a:buNone/>
              <a:defRPr/>
            </a:pPr>
            <a:r>
              <a:rPr lang="uk-UA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Прізвище, ім'я </a:t>
            </a:r>
          </a:p>
          <a:p>
            <a:pPr marL="0" indent="0" eaLnBrk="1" hangingPunct="1">
              <a:buFont typeface="Arial" charset="0"/>
              <a:buNone/>
              <a:defRPr/>
            </a:pPr>
            <a:r>
              <a:rPr lang="uk-UA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батькові </a:t>
            </a:r>
            <a:r>
              <a:rPr lang="uk-UA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</a:t>
            </a:r>
            <a:r>
              <a:rPr lang="uk-UA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Гаджисултанова</a:t>
            </a:r>
            <a:r>
              <a:rPr lang="uk-UA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Поліна Михайлівна</a:t>
            </a:r>
          </a:p>
          <a:p>
            <a:pPr marL="0" indent="0" eaLnBrk="1" hangingPunct="1">
              <a:buFont typeface="Arial" charset="0"/>
              <a:buNone/>
              <a:defRPr/>
            </a:pPr>
            <a:endParaRPr lang="uk-UA" sz="9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buFont typeface="Arial" charset="0"/>
              <a:buNone/>
              <a:defRPr/>
            </a:pPr>
            <a:r>
              <a:rPr lang="uk-UA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 </a:t>
            </a:r>
          </a:p>
          <a:p>
            <a:pPr marL="0" indent="0" eaLnBrk="1" hangingPunct="1">
              <a:buFont typeface="Arial" charset="0"/>
              <a:buNone/>
              <a:defRPr/>
            </a:pPr>
            <a:r>
              <a:rPr lang="uk-UA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народження</a:t>
            </a:r>
            <a:r>
              <a:rPr lang="uk-UA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19 жовтня 1985 року</a:t>
            </a:r>
          </a:p>
          <a:p>
            <a:pPr marL="0" indent="0" eaLnBrk="1" hangingPunct="1">
              <a:buFont typeface="Arial" charset="0"/>
              <a:buNone/>
              <a:defRPr/>
            </a:pPr>
            <a:endParaRPr lang="uk-UA" sz="9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buFont typeface="Arial" charset="0"/>
              <a:buNone/>
              <a:defRPr/>
            </a:pPr>
            <a:r>
              <a:rPr lang="uk-UA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Освіта 	</a:t>
            </a:r>
            <a:r>
              <a:rPr lang="uk-UA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вища</a:t>
            </a:r>
          </a:p>
          <a:p>
            <a:pPr marL="0" indent="0" eaLnBrk="1" hangingPunct="1">
              <a:buFont typeface="Arial" charset="0"/>
              <a:buNone/>
              <a:defRPr/>
            </a:pPr>
            <a:endParaRPr lang="uk-UA" sz="9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buFont typeface="Arial" charset="0"/>
              <a:buNone/>
              <a:defRPr/>
            </a:pPr>
            <a:r>
              <a:rPr lang="uk-UA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Альма-матер</a:t>
            </a:r>
            <a:r>
              <a:rPr lang="uk-UA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	        ЖДУ імені Франка,  диплом магістра</a:t>
            </a:r>
          </a:p>
          <a:p>
            <a:pPr marL="0" indent="0" eaLnBrk="1" hangingPunct="1">
              <a:buFont typeface="Arial" charset="0"/>
              <a:buNone/>
              <a:defRPr/>
            </a:pPr>
            <a:endParaRPr lang="uk-UA" sz="105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buFont typeface="Arial" charset="0"/>
              <a:buNone/>
              <a:defRPr/>
            </a:pPr>
            <a:endParaRPr lang="uk-UA" sz="9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buFont typeface="Arial" charset="0"/>
              <a:buNone/>
              <a:defRPr/>
            </a:pPr>
            <a:r>
              <a:rPr lang="uk-UA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Спеціальність</a:t>
            </a:r>
            <a:r>
              <a:rPr lang="uk-UA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«ПМСО. Мова і література»</a:t>
            </a:r>
          </a:p>
          <a:p>
            <a:pPr marL="0" indent="0" eaLnBrk="1" hangingPunct="1">
              <a:buFont typeface="Arial" charset="0"/>
              <a:buNone/>
              <a:defRPr/>
            </a:pPr>
            <a:endParaRPr lang="uk-UA" sz="9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buFont typeface="Arial" charset="0"/>
              <a:buNone/>
              <a:defRPr/>
            </a:pPr>
            <a:r>
              <a:rPr lang="uk-UA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Кваліфікація </a:t>
            </a:r>
            <a:r>
              <a:rPr lang="uk-UA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«Викладач  англійської мови і зарубіжної літератури, вчитель німецької мови і зарубіжної літератури»</a:t>
            </a:r>
          </a:p>
          <a:p>
            <a:pPr marL="0" indent="0" eaLnBrk="1" hangingPunct="1">
              <a:buFont typeface="Arial" charset="0"/>
              <a:buNone/>
              <a:defRPr/>
            </a:pPr>
            <a:r>
              <a:rPr lang="uk-UA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Педагогічний стаж   </a:t>
            </a:r>
            <a:r>
              <a:rPr lang="uk-UA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 років, вчитель спеціаліст</a:t>
            </a:r>
          </a:p>
          <a:p>
            <a:pPr marL="0" indent="0" eaLnBrk="1" hangingPunct="1">
              <a:buNone/>
              <a:defRPr/>
            </a:pPr>
            <a:r>
              <a:rPr lang="uk-UA" sz="20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Курси </a:t>
            </a:r>
            <a:r>
              <a:rPr lang="ru-RU" sz="2000" b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підвищення</a:t>
            </a:r>
            <a:r>
              <a:rPr lang="ru-RU" sz="20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кваліфікації</a:t>
            </a:r>
            <a:r>
              <a:rPr lang="ru-RU" sz="2000" dirty="0" smtClean="0">
                <a:solidFill>
                  <a:srgbClr val="0000FF"/>
                </a:solidFill>
              </a:rPr>
              <a:t>: </a:t>
            </a:r>
            <a:r>
              <a:rPr lang="ru-RU" sz="2000" b="1" dirty="0" err="1" smtClean="0"/>
              <a:t>березень</a:t>
            </a:r>
            <a:r>
              <a:rPr lang="ru-RU" sz="2000" b="1" dirty="0" smtClean="0"/>
              <a:t> 2019, </a:t>
            </a:r>
            <a:r>
              <a:rPr lang="ru-RU" sz="2000" b="1" dirty="0" err="1" smtClean="0"/>
              <a:t>літо</a:t>
            </a:r>
            <a:r>
              <a:rPr lang="ru-RU" sz="2000" b="1" dirty="0" smtClean="0"/>
              <a:t> 2019 НУШ для перших </a:t>
            </a:r>
            <a:r>
              <a:rPr lang="ru-RU" sz="2000" b="1" dirty="0" err="1" smtClean="0"/>
              <a:t>класів</a:t>
            </a:r>
            <a:r>
              <a:rPr lang="ru-RU" sz="2000" b="1" dirty="0" smtClean="0"/>
              <a:t>, </a:t>
            </a:r>
            <a:r>
              <a:rPr lang="en-US" sz="2000" b="1" dirty="0" err="1" smtClean="0"/>
              <a:t>Edera</a:t>
            </a:r>
            <a:r>
              <a:rPr lang="en-US" sz="2000" b="1" dirty="0" smtClean="0"/>
              <a:t> </a:t>
            </a:r>
            <a:r>
              <a:rPr lang="ru-RU" sz="2000" b="1" dirty="0" err="1" smtClean="0"/>
              <a:t>серпень</a:t>
            </a:r>
            <a:r>
              <a:rPr lang="ru-RU" sz="2000" b="1" dirty="0" smtClean="0"/>
              <a:t> </a:t>
            </a:r>
            <a:r>
              <a:rPr lang="en-US" sz="2000" b="1" dirty="0" smtClean="0"/>
              <a:t>2019</a:t>
            </a:r>
            <a:r>
              <a:rPr lang="ru-RU" sz="2000" b="1" dirty="0" smtClean="0"/>
              <a:t>, </a:t>
            </a:r>
            <a:r>
              <a:rPr lang="ru-RU" sz="2000" b="1" dirty="0" err="1" smtClean="0"/>
              <a:t>січень</a:t>
            </a:r>
            <a:r>
              <a:rPr lang="ru-RU" sz="2000" b="1" dirty="0" smtClean="0"/>
              <a:t> 2020.</a:t>
            </a:r>
          </a:p>
          <a:p>
            <a:pPr marL="0" indent="0" eaLnBrk="1" hangingPunct="1">
              <a:buFont typeface="Arial" charset="0"/>
              <a:buNone/>
              <a:defRPr/>
            </a:pPr>
            <a:r>
              <a:rPr lang="uk-UA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endParaRPr lang="ru-RU" sz="2000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1" descr="C:\Users\Home\Desktop\изображение_viber_2020-03-07_21-08-3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6336" y="260648"/>
            <a:ext cx="1404156" cy="1872208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 bwMode="auto">
          <a:xfrm>
            <a:off x="1331913" y="476250"/>
            <a:ext cx="669766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/>
            <a:r>
              <a:rPr lang="uk-UA" altLang="ru-RU" sz="4400" b="1">
                <a:solidFill>
                  <a:srgbClr val="800000"/>
                </a:solidFill>
                <a:latin typeface="Monotype Corsiva" pitchFamily="66" charset="0"/>
              </a:rPr>
              <a:t>Проблема, над якою працюю</a:t>
            </a:r>
            <a:endParaRPr lang="ru-RU" altLang="ru-RU" sz="4400" b="1">
              <a:solidFill>
                <a:srgbClr val="800000"/>
              </a:solidFill>
              <a:latin typeface="Monotype Corsiva" pitchFamily="66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 bwMode="auto">
          <a:xfrm>
            <a:off x="1043608" y="2736999"/>
            <a:ext cx="7596336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ru-RU" dirty="0" smtClean="0">
                <a:solidFill>
                  <a:schemeClr val="accent2"/>
                </a:solidFill>
              </a:rPr>
              <a:t>Роль </a:t>
            </a:r>
            <a:r>
              <a:rPr lang="ru-RU" dirty="0" err="1" smtClean="0">
                <a:solidFill>
                  <a:schemeClr val="accent2"/>
                </a:solidFill>
              </a:rPr>
              <a:t>вчителя</a:t>
            </a:r>
            <a:r>
              <a:rPr lang="ru-RU" dirty="0" smtClean="0">
                <a:solidFill>
                  <a:schemeClr val="accent2"/>
                </a:solidFill>
              </a:rPr>
              <a:t> в </a:t>
            </a:r>
            <a:r>
              <a:rPr lang="ru-RU" dirty="0" err="1" smtClean="0">
                <a:solidFill>
                  <a:schemeClr val="accent2"/>
                </a:solidFill>
              </a:rPr>
              <a:t>формуванні</a:t>
            </a:r>
            <a:r>
              <a:rPr lang="ru-RU" dirty="0" smtClean="0">
                <a:solidFill>
                  <a:schemeClr val="accent2"/>
                </a:solidFill>
              </a:rPr>
              <a:t> </a:t>
            </a:r>
            <a:r>
              <a:rPr lang="ru-RU" dirty="0" err="1" smtClean="0">
                <a:solidFill>
                  <a:schemeClr val="accent2"/>
                </a:solidFill>
              </a:rPr>
              <a:t>колоборативної</a:t>
            </a:r>
            <a:r>
              <a:rPr lang="ru-RU" dirty="0" smtClean="0">
                <a:solidFill>
                  <a:schemeClr val="accent2"/>
                </a:solidFill>
              </a:rPr>
              <a:t>, </a:t>
            </a:r>
            <a:r>
              <a:rPr lang="ru-RU" dirty="0" err="1" smtClean="0">
                <a:solidFill>
                  <a:schemeClr val="accent2"/>
                </a:solidFill>
              </a:rPr>
              <a:t>комунікативної</a:t>
            </a:r>
            <a:r>
              <a:rPr lang="ru-RU" dirty="0" smtClean="0">
                <a:solidFill>
                  <a:schemeClr val="accent2"/>
                </a:solidFill>
              </a:rPr>
              <a:t>, </a:t>
            </a:r>
            <a:r>
              <a:rPr lang="ru-RU" dirty="0" err="1" smtClean="0">
                <a:solidFill>
                  <a:schemeClr val="accent2"/>
                </a:solidFill>
              </a:rPr>
              <a:t>креативної</a:t>
            </a:r>
            <a:r>
              <a:rPr lang="ru-RU" dirty="0" smtClean="0">
                <a:solidFill>
                  <a:schemeClr val="accent2"/>
                </a:solidFill>
              </a:rPr>
              <a:t> </a:t>
            </a:r>
            <a:r>
              <a:rPr lang="ru-RU" dirty="0" err="1" smtClean="0">
                <a:solidFill>
                  <a:schemeClr val="accent2"/>
                </a:solidFill>
              </a:rPr>
              <a:t>компетенцій</a:t>
            </a:r>
            <a:r>
              <a:rPr lang="ru-RU" dirty="0" smtClean="0">
                <a:solidFill>
                  <a:schemeClr val="accent2"/>
                </a:solidFill>
              </a:rPr>
              <a:t> на уроках </a:t>
            </a:r>
            <a:r>
              <a:rPr lang="ru-RU" dirty="0" err="1" smtClean="0">
                <a:solidFill>
                  <a:schemeClr val="accent2"/>
                </a:solidFill>
              </a:rPr>
              <a:t>англійської</a:t>
            </a:r>
            <a:r>
              <a:rPr lang="ru-RU" dirty="0" smtClean="0">
                <a:solidFill>
                  <a:schemeClr val="accent2"/>
                </a:solidFill>
              </a:rPr>
              <a:t> </a:t>
            </a:r>
            <a:r>
              <a:rPr lang="ru-RU" dirty="0" err="1" smtClean="0">
                <a:solidFill>
                  <a:schemeClr val="accent2"/>
                </a:solidFill>
              </a:rPr>
              <a:t>мови</a:t>
            </a:r>
            <a:endParaRPr lang="ru-RU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706572" y="2537185"/>
            <a:ext cx="6444208" cy="1656184"/>
          </a:xfrm>
        </p:spPr>
        <p:txBody>
          <a:bodyPr>
            <a:noAutofit/>
          </a:bodyPr>
          <a:lstStyle/>
          <a:p>
            <a:r>
              <a:rPr lang="ru-RU" sz="3600" b="1" dirty="0" smtClean="0">
                <a:latin typeface="Times New Roman" pitchFamily="18" charset="0"/>
                <a:cs typeface="Times New Roman" pitchFamily="18" charset="0"/>
              </a:rPr>
              <a:t>Тарасюк </a:t>
            </a:r>
            <a:r>
              <a:rPr lang="uk-UA" sz="3600" b="1" dirty="0" smtClean="0">
                <a:latin typeface="Times New Roman" pitchFamily="18" charset="0"/>
                <a:cs typeface="Times New Roman" pitchFamily="18" charset="0"/>
              </a:rPr>
              <a:t>Дар’я Геннадіївна</a:t>
            </a:r>
            <a:r>
              <a:rPr lang="uk-UA" sz="36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uk-UA" sz="3600" dirty="0" smtClean="0">
                <a:latin typeface="Times New Roman" pitchFamily="18" charset="0"/>
                <a:cs typeface="Times New Roman" pitchFamily="18" charset="0"/>
              </a:rPr>
            </a:br>
            <a:r>
              <a:rPr lang="uk-UA" sz="3600" dirty="0" smtClean="0">
                <a:latin typeface="Times New Roman" pitchFamily="18" charset="0"/>
                <a:cs typeface="Times New Roman" pitchFamily="18" charset="0"/>
              </a:rPr>
              <a:t>педагог-організатор, вчитель англійської та німецької мов</a:t>
            </a:r>
            <a:br>
              <a:rPr lang="uk-UA" sz="3600" dirty="0" smtClean="0">
                <a:latin typeface="Times New Roman" pitchFamily="18" charset="0"/>
                <a:cs typeface="Times New Roman" pitchFamily="18" charset="0"/>
              </a:rPr>
            </a:br>
            <a:r>
              <a:rPr lang="uk-UA" sz="3600" b="1" dirty="0" smtClean="0">
                <a:latin typeface="Times New Roman" pitchFamily="18" charset="0"/>
                <a:cs typeface="Times New Roman" pitchFamily="18" charset="0"/>
              </a:rPr>
              <a:t>Освіта:</a:t>
            </a:r>
            <a:r>
              <a:rPr lang="uk-UA" sz="3600" dirty="0" smtClean="0">
                <a:latin typeface="Times New Roman" pitchFamily="18" charset="0"/>
                <a:cs typeface="Times New Roman" pitchFamily="18" charset="0"/>
              </a:rPr>
              <a:t> вища</a:t>
            </a:r>
            <a:br>
              <a:rPr lang="uk-UA" sz="3600" dirty="0" smtClean="0">
                <a:latin typeface="Times New Roman" pitchFamily="18" charset="0"/>
                <a:cs typeface="Times New Roman" pitchFamily="18" charset="0"/>
              </a:rPr>
            </a:br>
            <a:r>
              <a:rPr lang="uk-UA" sz="3600" b="1" dirty="0" smtClean="0">
                <a:latin typeface="Times New Roman" pitchFamily="18" charset="0"/>
                <a:cs typeface="Times New Roman" pitchFamily="18" charset="0"/>
              </a:rPr>
              <a:t>Проблемна тема: </a:t>
            </a:r>
            <a:r>
              <a:rPr lang="uk-UA" sz="3600" dirty="0" smtClean="0">
                <a:latin typeface="Times New Roman" pitchFamily="18" charset="0"/>
                <a:cs typeface="Times New Roman" pitchFamily="18" charset="0"/>
              </a:rPr>
              <a:t>«Самореалізація вчителя шляхом впровадження інтерактивних методів на уроці англійської мови».</a:t>
            </a:r>
            <a:br>
              <a:rPr lang="uk-UA" sz="3600" dirty="0" smtClean="0">
                <a:latin typeface="Times New Roman" pitchFamily="18" charset="0"/>
                <a:cs typeface="Times New Roman" pitchFamily="18" charset="0"/>
              </a:rPr>
            </a:br>
            <a:endParaRPr lang="ru-RU" sz="3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D:\Дарья Тарасюк\Видео\Фото\2019\випуск бакалавр\IMG_888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8"/>
            <a:ext cx="2520280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12202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"/>
            <a:ext cx="9144000" cy="685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90388" y="768095"/>
            <a:ext cx="911351" cy="914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69535" y="1438655"/>
            <a:ext cx="911351" cy="914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TextBox 40"/>
          <p:cNvSpPr txBox="1"/>
          <p:nvPr/>
        </p:nvSpPr>
        <p:spPr>
          <a:xfrm>
            <a:off x="685800" y="990600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b="1" dirty="0" smtClean="0">
                <a:solidFill>
                  <a:srgbClr val="0070C0"/>
                </a:solidFill>
              </a:rPr>
              <a:t>Гаврилюк Ірина Володимирівна</a:t>
            </a:r>
            <a:endParaRPr lang="ru-RU" sz="2800" b="1" dirty="0">
              <a:solidFill>
                <a:srgbClr val="0070C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90600" y="22098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29.03.1974 р.</a:t>
            </a:r>
            <a:endParaRPr lang="ru-RU" dirty="0"/>
          </a:p>
        </p:txBody>
      </p:sp>
      <p:sp>
        <p:nvSpPr>
          <p:cNvPr id="43" name="TextBox 42"/>
          <p:cNvSpPr txBox="1"/>
          <p:nvPr/>
        </p:nvSpPr>
        <p:spPr>
          <a:xfrm>
            <a:off x="762000" y="39624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 smtClean="0">
                <a:solidFill>
                  <a:srgbClr val="0070C0"/>
                </a:solidFill>
              </a:rPr>
              <a:t>Стаж роботи </a:t>
            </a:r>
            <a:r>
              <a:rPr lang="uk-UA" dirty="0" smtClean="0"/>
              <a:t>– 21 рік</a:t>
            </a:r>
            <a:endParaRPr lang="ru-RU" dirty="0"/>
          </a:p>
        </p:txBody>
      </p:sp>
      <p:sp>
        <p:nvSpPr>
          <p:cNvPr id="44" name="TextBox 43"/>
          <p:cNvSpPr txBox="1"/>
          <p:nvPr/>
        </p:nvSpPr>
        <p:spPr>
          <a:xfrm>
            <a:off x="762000" y="5029200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 smtClean="0">
                <a:solidFill>
                  <a:srgbClr val="0070C0"/>
                </a:solidFill>
              </a:rPr>
              <a:t>Фах : </a:t>
            </a:r>
            <a:r>
              <a:rPr lang="uk-UA" dirty="0" smtClean="0"/>
              <a:t>вчитель англійської та німецької мови</a:t>
            </a:r>
            <a:endParaRPr lang="ru-RU" dirty="0"/>
          </a:p>
        </p:txBody>
      </p:sp>
      <p:pic>
        <p:nvPicPr>
          <p:cNvPr id="1026" name="Рисунок 8" descr="C:\Users\Pablo007\Desktop\держ стандарт метод комісія\kUPwYnroNFU.jpg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1447800"/>
            <a:ext cx="3505200" cy="3810000"/>
          </a:xfrm>
          <a:prstGeom prst="rect">
            <a:avLst/>
          </a:prstGeom>
          <a:noFill/>
        </p:spPr>
      </p:pic>
      <p:sp>
        <p:nvSpPr>
          <p:cNvPr id="46" name="TextBox 45"/>
          <p:cNvSpPr txBox="1"/>
          <p:nvPr/>
        </p:nvSpPr>
        <p:spPr>
          <a:xfrm>
            <a:off x="685800" y="2743200"/>
            <a:ext cx="350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 smtClean="0">
                <a:solidFill>
                  <a:srgbClr val="0070C0"/>
                </a:solidFill>
              </a:rPr>
              <a:t>Освіта: </a:t>
            </a:r>
            <a:r>
              <a:rPr lang="uk-UA" dirty="0" smtClean="0"/>
              <a:t>вища,</a:t>
            </a:r>
          </a:p>
          <a:p>
            <a:r>
              <a:rPr lang="uk-UA" dirty="0" smtClean="0"/>
              <a:t>Житомирський державний педагогічний університет ім. І.Я. Франка – 1997 рік</a:t>
            </a:r>
            <a:endParaRPr lang="ru-RU" dirty="0"/>
          </a:p>
        </p:txBody>
      </p:sp>
      <p:sp>
        <p:nvSpPr>
          <p:cNvPr id="47" name="TextBox 46"/>
          <p:cNvSpPr txBox="1"/>
          <p:nvPr/>
        </p:nvSpPr>
        <p:spPr>
          <a:xfrm>
            <a:off x="762000" y="44958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 smtClean="0">
                <a:solidFill>
                  <a:srgbClr val="0070C0"/>
                </a:solidFill>
              </a:rPr>
              <a:t>Стаж роботи з класом </a:t>
            </a:r>
            <a:r>
              <a:rPr lang="uk-UA" dirty="0" smtClean="0"/>
              <a:t>– 4 роки</a:t>
            </a:r>
            <a:endParaRPr lang="ru-RU" dirty="0"/>
          </a:p>
        </p:txBody>
      </p:sp>
      <p:sp>
        <p:nvSpPr>
          <p:cNvPr id="48" name="TextBox 47"/>
          <p:cNvSpPr txBox="1"/>
          <p:nvPr/>
        </p:nvSpPr>
        <p:spPr>
          <a:xfrm>
            <a:off x="914400" y="1828800"/>
            <a:ext cx="312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rgbClr val="0070C0"/>
                </a:solidFill>
              </a:rPr>
              <a:t>Дата народження:</a:t>
            </a:r>
            <a:endParaRPr lang="ru-RU" sz="20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4600" y="304800"/>
            <a:ext cx="4724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Участь  у районній педагогічній виставці</a:t>
            </a:r>
          </a:p>
          <a:p>
            <a:pPr algn="ctr"/>
            <a:r>
              <a:rPr lang="uk-UA" sz="20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“Сучасна</a:t>
            </a:r>
            <a:r>
              <a:rPr lang="uk-UA" sz="20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освіта </a:t>
            </a:r>
            <a:r>
              <a:rPr lang="uk-UA" sz="20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Житомирщини”</a:t>
            </a:r>
            <a:endParaRPr lang="ru-RU" sz="2000" b="1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90600" y="1447800"/>
            <a:ext cx="7543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b="1" dirty="0" smtClean="0">
                <a:latin typeface="Times New Roman" pitchFamily="18" charset="0"/>
                <a:cs typeface="Times New Roman" pitchFamily="18" charset="0"/>
              </a:rPr>
              <a:t>2015-2016 р.</a:t>
            </a:r>
          </a:p>
          <a:p>
            <a:pPr algn="ctr"/>
            <a:r>
              <a:rPr lang="uk-UA" dirty="0" err="1" smtClean="0">
                <a:latin typeface="Times New Roman" pitchFamily="18" charset="0"/>
                <a:cs typeface="Times New Roman" pitchFamily="18" charset="0"/>
              </a:rPr>
              <a:t>“Навчання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 англійської мови у початковій школі крізь призму Нового Державного </a:t>
            </a:r>
            <a:r>
              <a:rPr lang="uk-UA" dirty="0" err="1" smtClean="0">
                <a:latin typeface="Times New Roman" pitchFamily="18" charset="0"/>
                <a:cs typeface="Times New Roman" pitchFamily="18" charset="0"/>
              </a:rPr>
              <a:t>Стандарту”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 (диплом 1 ступеня)</a:t>
            </a:r>
          </a:p>
          <a:p>
            <a:pPr algn="ctr"/>
            <a:r>
              <a:rPr lang="uk-UA" b="1" dirty="0" smtClean="0">
                <a:latin typeface="Times New Roman" pitchFamily="18" charset="0"/>
                <a:cs typeface="Times New Roman" pitchFamily="18" charset="0"/>
              </a:rPr>
              <a:t>2016-2017 р.</a:t>
            </a:r>
          </a:p>
          <a:p>
            <a:pPr algn="ctr"/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“ Формування соціолінгвістичної компетентності на уроках англійської </a:t>
            </a:r>
            <a:r>
              <a:rPr lang="uk-UA" dirty="0" err="1" smtClean="0">
                <a:latin typeface="Times New Roman" pitchFamily="18" charset="0"/>
                <a:cs typeface="Times New Roman" pitchFamily="18" charset="0"/>
              </a:rPr>
              <a:t>мови”</a:t>
            </a:r>
            <a:endParaRPr lang="uk-UA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 «Сучасна освіта Житомирщини </a:t>
            </a:r>
            <a:r>
              <a:rPr lang="uk-UA" b="1" dirty="0" smtClean="0">
                <a:latin typeface="Times New Roman" pitchFamily="18" charset="0"/>
                <a:cs typeface="Times New Roman" pitchFamily="18" charset="0"/>
              </a:rPr>
              <a:t>2018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» «</a:t>
            </a:r>
            <a:r>
              <a:rPr lang="uk-UA" dirty="0" err="1" smtClean="0">
                <a:latin typeface="Times New Roman" pitchFamily="18" charset="0"/>
                <a:cs typeface="Times New Roman" pitchFamily="18" charset="0"/>
              </a:rPr>
              <a:t>Волонтерство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 як засіб підвищення мотивації вивчення англійської мови»</a:t>
            </a:r>
            <a:r>
              <a:rPr lang="uk-UA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Гаврилюк І.В.,</a:t>
            </a:r>
            <a:r>
              <a:rPr lang="uk-UA" dirty="0" err="1" smtClean="0">
                <a:latin typeface="Times New Roman" pitchFamily="18" charset="0"/>
                <a:cs typeface="Times New Roman" pitchFamily="18" charset="0"/>
              </a:rPr>
              <a:t>Піскорська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 К.М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uk-UA" b="1" dirty="0" smtClean="0">
                <a:latin typeface="Times New Roman" pitchFamily="18" charset="0"/>
                <a:cs typeface="Times New Roman" pitchFamily="18" charset="0"/>
              </a:rPr>
              <a:t>2019-2020 р. </a:t>
            </a:r>
          </a:p>
          <a:p>
            <a:pPr algn="ctr"/>
            <a:r>
              <a:rPr lang="uk-UA" b="1" dirty="0" smtClean="0">
                <a:latin typeface="Times New Roman" pitchFamily="18" charset="0"/>
                <a:cs typeface="Times New Roman" pitchFamily="18" charset="0"/>
              </a:rPr>
              <a:t>«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Використання інтерактивних технологій як засобу формування комунікативної  компетентності на уроках англійської мови»(диплом 1 ступеня)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uk-UA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uk-UA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uk-UA" b="1" dirty="0" smtClean="0">
                <a:latin typeface="Times New Roman" pitchFamily="18" charset="0"/>
                <a:cs typeface="Times New Roman" pitchFamily="18" charset="0"/>
              </a:rPr>
              <a:t>Стаття </a:t>
            </a:r>
            <a:r>
              <a:rPr lang="uk-UA" b="1" dirty="0" err="1" smtClean="0">
                <a:latin typeface="Times New Roman" pitchFamily="18" charset="0"/>
                <a:cs typeface="Times New Roman" pitchFamily="18" charset="0"/>
              </a:rPr>
              <a:t>“Навчання</a:t>
            </a:r>
            <a:r>
              <a:rPr lang="uk-UA" b="1" dirty="0" smtClean="0">
                <a:latin typeface="Times New Roman" pitchFamily="18" charset="0"/>
                <a:cs typeface="Times New Roman" pitchFamily="18" charset="0"/>
              </a:rPr>
              <a:t> англійської мови у початковій </a:t>
            </a:r>
            <a:r>
              <a:rPr lang="uk-UA" b="1" dirty="0" err="1" smtClean="0">
                <a:latin typeface="Times New Roman" pitchFamily="18" charset="0"/>
                <a:cs typeface="Times New Roman" pitchFamily="18" charset="0"/>
              </a:rPr>
              <a:t>школі”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IV </a:t>
            </a:r>
            <a:r>
              <a:rPr lang="uk-UA" b="1" dirty="0" smtClean="0">
                <a:latin typeface="Times New Roman" pitchFamily="18" charset="0"/>
                <a:cs typeface="Times New Roman" pitchFamily="18" charset="0"/>
              </a:rPr>
              <a:t>Міжнародна науково-практична конференція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691483" y="16317"/>
            <a:ext cx="5764720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uk-UA" sz="3200" b="1" i="1" cap="none" spc="0" dirty="0" err="1">
                <a:ln w="1905">
                  <a:solidFill>
                    <a:sysClr val="windowText" lastClr="000000"/>
                  </a:solidFill>
                </a:ln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Педвиставка</a:t>
            </a:r>
            <a:r>
              <a:rPr lang="uk-UA" sz="3200" b="1" i="1" cap="none" spc="0" dirty="0">
                <a:ln w="1905">
                  <a:solidFill>
                    <a:sysClr val="windowText" lastClr="000000"/>
                  </a:solidFill>
                </a:ln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endParaRPr lang="uk-UA" sz="3200" b="1" i="1" cap="none" spc="0" dirty="0" smtClean="0">
              <a:ln w="1905">
                <a:solidFill>
                  <a:sysClr val="windowText" lastClr="000000"/>
                </a:solidFill>
              </a:ln>
              <a:solidFill>
                <a:srgbClr val="C0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algn="ctr"/>
            <a:r>
              <a:rPr lang="uk-UA" sz="3200" b="1" i="1" cap="none" spc="0" dirty="0" smtClean="0">
                <a:ln w="1905">
                  <a:solidFill>
                    <a:sysClr val="windowText" lastClr="000000"/>
                  </a:solidFill>
                </a:ln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Сучасна </a:t>
            </a:r>
            <a:r>
              <a:rPr lang="uk-UA" sz="3200" b="1" i="1" cap="none" spc="0" dirty="0">
                <a:ln w="1905">
                  <a:solidFill>
                    <a:sysClr val="windowText" lastClr="000000"/>
                  </a:solidFill>
                </a:ln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Житомирщина  - </a:t>
            </a:r>
            <a:r>
              <a:rPr lang="uk-UA" sz="3200" b="1" i="1" cap="none" spc="0" dirty="0" smtClean="0">
                <a:ln w="1905">
                  <a:solidFill>
                    <a:sysClr val="windowText" lastClr="000000"/>
                  </a:solidFill>
                </a:ln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2016</a:t>
            </a:r>
            <a:endParaRPr lang="ru-RU" sz="3200" b="1" cap="none" spc="0" dirty="0">
              <a:ln w="1905">
                <a:solidFill>
                  <a:sysClr val="windowText" lastClr="000000"/>
                </a:solidFill>
              </a:ln>
              <a:solidFill>
                <a:srgbClr val="C0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2050" name="Picture 2" descr="https://pp.vk.me/c836726/v836726414/2be55/fLp2kK-kaz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7203" t="3235" r="9593" b="3008"/>
          <a:stretch/>
        </p:blipFill>
        <p:spPr bwMode="auto">
          <a:xfrm rot="16200000">
            <a:off x="-302090" y="2182410"/>
            <a:ext cx="4991012" cy="359576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pp.vk.me/c836726/v836726414/2be4b/4WFlHep_iBw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5231" r="11530"/>
          <a:stretch/>
        </p:blipFill>
        <p:spPr bwMode="auto">
          <a:xfrm rot="10800000">
            <a:off x="4283968" y="1093535"/>
            <a:ext cx="4630057" cy="35560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pp.vk.me/c836726/v836726414/2be41/frazuzv5abo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=""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2431" b="16782"/>
          <a:stretch/>
        </p:blipFill>
        <p:spPr bwMode="auto">
          <a:xfrm rot="16200000">
            <a:off x="5105682" y="3039333"/>
            <a:ext cx="2986629" cy="4630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27742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691483" y="16317"/>
            <a:ext cx="5764720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uk-UA" sz="3200" b="1" i="1" cap="none" spc="0" dirty="0" err="1">
                <a:ln w="1905">
                  <a:solidFill>
                    <a:sysClr val="windowText" lastClr="000000"/>
                  </a:solidFill>
                </a:ln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Педвиставка</a:t>
            </a:r>
            <a:r>
              <a:rPr lang="uk-UA" sz="3200" b="1" i="1" cap="none" spc="0" dirty="0">
                <a:ln w="1905">
                  <a:solidFill>
                    <a:sysClr val="windowText" lastClr="000000"/>
                  </a:solidFill>
                </a:ln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endParaRPr lang="uk-UA" sz="3200" b="1" i="1" cap="none" spc="0" dirty="0" smtClean="0">
              <a:ln w="1905">
                <a:solidFill>
                  <a:sysClr val="windowText" lastClr="000000"/>
                </a:solidFill>
              </a:ln>
              <a:solidFill>
                <a:srgbClr val="C0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algn="ctr"/>
            <a:r>
              <a:rPr lang="uk-UA" sz="3200" b="1" i="1" cap="none" spc="0" dirty="0" smtClean="0">
                <a:ln w="1905">
                  <a:solidFill>
                    <a:sysClr val="windowText" lastClr="000000"/>
                  </a:solidFill>
                </a:ln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Сучасна </a:t>
            </a:r>
            <a:r>
              <a:rPr lang="uk-UA" sz="3200" b="1" i="1" cap="none" spc="0" dirty="0">
                <a:ln w="1905">
                  <a:solidFill>
                    <a:sysClr val="windowText" lastClr="000000"/>
                  </a:solidFill>
                </a:ln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Житомирщина  - </a:t>
            </a:r>
            <a:r>
              <a:rPr lang="uk-UA" sz="3200" b="1" i="1" cap="none" spc="0" dirty="0" smtClean="0">
                <a:ln w="1905">
                  <a:solidFill>
                    <a:sysClr val="windowText" lastClr="000000"/>
                  </a:solidFill>
                </a:ln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2017</a:t>
            </a:r>
            <a:endParaRPr lang="ru-RU" sz="3200" b="1" cap="none" spc="0" dirty="0">
              <a:ln w="1905">
                <a:solidFill>
                  <a:sysClr val="windowText" lastClr="000000"/>
                </a:solidFill>
              </a:ln>
              <a:solidFill>
                <a:srgbClr val="C0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3074" name="Picture 2" descr="https://pp.vk.me/c836726/v836726414/2be37/qMi2x9oIaXA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t="8866" r="4306" b="15493"/>
          <a:stretch/>
        </p:blipFill>
        <p:spPr bwMode="auto">
          <a:xfrm>
            <a:off x="323528" y="1093535"/>
            <a:ext cx="3528392" cy="496230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pp.vk.me/c836726/v836726414/2be2d/0n4Ef_8pkdg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7105" r="15041"/>
          <a:stretch/>
        </p:blipFill>
        <p:spPr bwMode="auto">
          <a:xfrm>
            <a:off x="3995936" y="1628800"/>
            <a:ext cx="4883529" cy="35283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95388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pp.vk.me/c836726/v836726414/2be23/N_pLf8YU5lU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2207" r="12207"/>
          <a:stretch/>
        </p:blipFill>
        <p:spPr bwMode="auto">
          <a:xfrm rot="5400000">
            <a:off x="-341116" y="925292"/>
            <a:ext cx="5196116" cy="386682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pp.vk.me/c836726/v836726414/2be19/K3l_NAcD_r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6139" r="5466"/>
          <a:stretch/>
        </p:blipFill>
        <p:spPr bwMode="auto">
          <a:xfrm rot="10800000">
            <a:off x="4355976" y="1274530"/>
            <a:ext cx="4415728" cy="316835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54532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836712"/>
            <a:ext cx="6566315" cy="610820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 smtClean="0">
                <a:ln>
                  <a:solidFill>
                    <a:sysClr val="windowText" lastClr="000000"/>
                  </a:solidFill>
                </a:ln>
                <a:solidFill>
                  <a:srgbClr val="C00000"/>
                </a:solidFill>
              </a:rPr>
              <a:t>Інноваційні освітні технології у вивченні англійської мови</a:t>
            </a:r>
            <a:endParaRPr lang="ru-RU" dirty="0">
              <a:ln>
                <a:solidFill>
                  <a:sysClr val="windowText" lastClr="0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142976" y="1714488"/>
            <a:ext cx="8686800" cy="4525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uk-UA" sz="4000" b="1" dirty="0" smtClean="0"/>
              <a:t>Інтерактивне навчання</a:t>
            </a:r>
          </a:p>
          <a:p>
            <a:pPr>
              <a:buFont typeface="Arial" pitchFamily="34" charset="0"/>
              <a:buChar char="•"/>
            </a:pPr>
            <a:r>
              <a:rPr lang="uk-UA" sz="4000" dirty="0" smtClean="0"/>
              <a:t>Внутрішні кола</a:t>
            </a:r>
          </a:p>
          <a:p>
            <a:pPr>
              <a:buFont typeface="Arial" pitchFamily="34" charset="0"/>
              <a:buChar char="•"/>
            </a:pPr>
            <a:r>
              <a:rPr lang="uk-UA" sz="4000" dirty="0" smtClean="0"/>
              <a:t>Мозковий штурм</a:t>
            </a:r>
          </a:p>
          <a:p>
            <a:pPr>
              <a:buFont typeface="Arial" pitchFamily="34" charset="0"/>
              <a:buChar char="•"/>
            </a:pPr>
            <a:r>
              <a:rPr lang="uk-UA" sz="4000" dirty="0" smtClean="0"/>
              <a:t>Читання </a:t>
            </a:r>
            <a:r>
              <a:rPr lang="uk-UA" sz="4000" dirty="0" err="1" smtClean="0"/>
              <a:t>зигзагом</a:t>
            </a:r>
            <a:endParaRPr lang="uk-UA" sz="4000" dirty="0" smtClean="0"/>
          </a:p>
          <a:p>
            <a:pPr>
              <a:buFont typeface="Arial" pitchFamily="34" charset="0"/>
              <a:buChar char="•"/>
            </a:pPr>
            <a:r>
              <a:rPr lang="uk-UA" sz="4000" dirty="0" smtClean="0"/>
              <a:t>Обмін думками</a:t>
            </a:r>
          </a:p>
          <a:p>
            <a:pPr>
              <a:buFont typeface="Arial" pitchFamily="34" charset="0"/>
              <a:buChar char="•"/>
            </a:pPr>
            <a:r>
              <a:rPr lang="uk-UA" sz="4000" dirty="0" smtClean="0"/>
              <a:t>Парні </a:t>
            </a:r>
            <a:r>
              <a:rPr lang="uk-UA" sz="4000" dirty="0" err="1" smtClean="0"/>
              <a:t>інтерв</a:t>
            </a:r>
            <a:r>
              <a:rPr lang="en-US" sz="4000" dirty="0" smtClean="0"/>
              <a:t>’</a:t>
            </a:r>
            <a:r>
              <a:rPr lang="uk-UA" sz="4000" dirty="0" smtClean="0"/>
              <a:t>ю</a:t>
            </a:r>
          </a:p>
        </p:txBody>
      </p:sp>
      <p:pic>
        <p:nvPicPr>
          <p:cNvPr id="9218" name="Picture 2" descr="Картинки по запросу english клипарт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9617" y="2357430"/>
            <a:ext cx="3744383" cy="26210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306449370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pp.vk.me/c836726/v836726414/2be0f/kk-aol2l_BQ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3867" r="12592"/>
          <a:stretch/>
        </p:blipFill>
        <p:spPr bwMode="auto">
          <a:xfrm rot="16200000">
            <a:off x="-197018" y="925208"/>
            <a:ext cx="5040560" cy="385545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pp.vk.me/c836726/v836726414/2be05/DxUtVjRQhIA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t="9480" b="12227"/>
          <a:stretch/>
        </p:blipFill>
        <p:spPr bwMode="auto">
          <a:xfrm rot="16200000">
            <a:off x="4970719" y="670989"/>
            <a:ext cx="3408313" cy="47478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03301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Pablo007\Desktop\Безымянный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8515350" cy="597666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74206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1670" y="527605"/>
            <a:ext cx="8290810" cy="610820"/>
          </a:xfrm>
        </p:spPr>
        <p:txBody>
          <a:bodyPr>
            <a:noAutofit/>
          </a:bodyPr>
          <a:lstStyle/>
          <a:p>
            <a:r>
              <a:rPr lang="uk-UA" sz="2800" dirty="0" smtClean="0">
                <a:ln>
                  <a:solidFill>
                    <a:sysClr val="windowText" lastClr="000000"/>
                  </a:solidFill>
                </a:ln>
                <a:solidFill>
                  <a:srgbClr val="C00000"/>
                </a:solidFill>
              </a:rPr>
              <a:t>Участь у </a:t>
            </a:r>
            <a:r>
              <a:rPr lang="en-US" sz="2800" dirty="0" smtClean="0">
                <a:ln>
                  <a:solidFill>
                    <a:sysClr val="windowText" lastClr="000000"/>
                  </a:solidFill>
                </a:ln>
                <a:solidFill>
                  <a:srgbClr val="C00000"/>
                </a:solidFill>
              </a:rPr>
              <a:t>VI</a:t>
            </a:r>
            <a:r>
              <a:rPr lang="uk-UA" sz="2800" dirty="0" smtClean="0">
                <a:ln>
                  <a:solidFill>
                    <a:sysClr val="windowText" lastClr="000000"/>
                  </a:solidFill>
                </a:ln>
                <a:solidFill>
                  <a:srgbClr val="C00000"/>
                </a:solidFill>
              </a:rPr>
              <a:t>-й Міжнародній науково-практичній конференції «Інноваційні технології навчання </a:t>
            </a:r>
            <a:br>
              <a:rPr lang="uk-UA" sz="2800" dirty="0" smtClean="0">
                <a:ln>
                  <a:solidFill>
                    <a:sysClr val="windowText" lastClr="000000"/>
                  </a:solidFill>
                </a:ln>
                <a:solidFill>
                  <a:srgbClr val="C00000"/>
                </a:solidFill>
              </a:rPr>
            </a:br>
            <a:r>
              <a:rPr lang="uk-UA" sz="2800" dirty="0">
                <a:ln>
                  <a:solidFill>
                    <a:sysClr val="windowText" lastClr="000000"/>
                  </a:solidFill>
                </a:ln>
                <a:solidFill>
                  <a:srgbClr val="C00000"/>
                </a:solidFill>
              </a:rPr>
              <a:t> </a:t>
            </a:r>
            <a:r>
              <a:rPr lang="uk-UA" sz="2800" dirty="0" smtClean="0">
                <a:ln>
                  <a:solidFill>
                    <a:sysClr val="windowText" lastClr="000000"/>
                  </a:solidFill>
                </a:ln>
                <a:solidFill>
                  <a:srgbClr val="C00000"/>
                </a:solidFill>
              </a:rPr>
              <a:t>                                                           обдарованої молоді»</a:t>
            </a:r>
            <a:endParaRPr lang="ru-RU" sz="2800" dirty="0">
              <a:ln>
                <a:solidFill>
                  <a:sysClr val="windowText" lastClr="000000"/>
                </a:solidFill>
              </a:ln>
              <a:solidFill>
                <a:srgbClr val="C00000"/>
              </a:solidFill>
            </a:endParaRPr>
          </a:p>
        </p:txBody>
      </p:sp>
      <p:pic>
        <p:nvPicPr>
          <p:cNvPr id="6146" name="Picture 2" descr="https://pp.vk.me/c836726/v836726414/2be71/2GMLkqe6TbU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7728" t="4613" r="10907"/>
          <a:stretch/>
        </p:blipFill>
        <p:spPr bwMode="auto">
          <a:xfrm>
            <a:off x="-396552" y="1160782"/>
            <a:ext cx="5762172" cy="379978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Pablo007\Pictures\img0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085303" y="2987704"/>
            <a:ext cx="3470566" cy="492922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8453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5004048" y="980728"/>
            <a:ext cx="377991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3600" b="1" dirty="0" smtClean="0">
                <a:ln w="1905"/>
                <a:solidFill>
                  <a:sysClr val="windowText" lastClr="000000"/>
                </a:solidFill>
                <a:effectLst>
                  <a:glow rad="228600">
                    <a:srgbClr val="CC00FF">
                      <a:alpha val="40000"/>
                    </a:srgbClr>
                  </a:glow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Стаття </a:t>
            </a:r>
            <a:r>
              <a:rPr lang="uk-UA" sz="3600" b="1" dirty="0">
                <a:ln w="1905"/>
                <a:solidFill>
                  <a:sysClr val="windowText" lastClr="000000"/>
                </a:solidFill>
                <a:effectLst>
                  <a:glow rad="228600">
                    <a:srgbClr val="CC00FF">
                      <a:alpha val="40000"/>
                    </a:srgbClr>
                  </a:glow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«Впровадження діяльнісного підходу до навчання англійської мови»</a:t>
            </a:r>
            <a:endParaRPr lang="ru-RU" sz="3600" dirty="0"/>
          </a:p>
        </p:txBody>
      </p:sp>
      <p:pic>
        <p:nvPicPr>
          <p:cNvPr id="5" name="Picture 2" descr="D:\Фото\школа дети\IMG_20160210_11451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265762" y="1137970"/>
            <a:ext cx="5866451" cy="4399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:\Фото\школа дети\IMG_20160210_11451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13362" y="1290370"/>
            <a:ext cx="5866451" cy="4399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85986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620688"/>
            <a:ext cx="6566315" cy="610820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 err="1">
                <a:ln>
                  <a:solidFill>
                    <a:sysClr val="windowText" lastClr="000000"/>
                  </a:solidFill>
                </a:ln>
                <a:solidFill>
                  <a:srgbClr val="C00000"/>
                </a:solidFill>
              </a:rPr>
              <a:t>Піскорська</a:t>
            </a:r>
            <a:r>
              <a:rPr lang="uk-UA" dirty="0">
                <a:ln>
                  <a:solidFill>
                    <a:sysClr val="windowText" lastClr="000000"/>
                  </a:solidFill>
                </a:ln>
                <a:solidFill>
                  <a:srgbClr val="C00000"/>
                </a:solidFill>
              </a:rPr>
              <a:t> К.М</a:t>
            </a:r>
            <a:r>
              <a:rPr lang="uk-UA" dirty="0" smtClean="0">
                <a:ln>
                  <a:solidFill>
                    <a:sysClr val="windowText" lastClr="000000"/>
                  </a:solidFill>
                </a:ln>
                <a:solidFill>
                  <a:srgbClr val="C00000"/>
                </a:solidFill>
              </a:rPr>
              <a:t>.</a:t>
            </a:r>
            <a:br>
              <a:rPr lang="uk-UA" dirty="0" smtClean="0">
                <a:ln>
                  <a:solidFill>
                    <a:sysClr val="windowText" lastClr="000000"/>
                  </a:solidFill>
                </a:ln>
                <a:solidFill>
                  <a:srgbClr val="C00000"/>
                </a:solidFill>
              </a:rPr>
            </a:br>
            <a:r>
              <a:rPr lang="uk-UA" sz="2200" dirty="0" smtClean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«Ейдетика, як засіб підвищення ефективності уроку англійської мови»</a:t>
            </a:r>
            <a:endParaRPr lang="ru-RU" sz="2200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0559" y="1484784"/>
            <a:ext cx="6693729" cy="4807172"/>
          </a:xfrm>
        </p:spPr>
        <p:txBody>
          <a:bodyPr>
            <a:normAutofit fontScale="70000" lnSpcReduction="20000"/>
          </a:bodyPr>
          <a:lstStyle/>
          <a:p>
            <a:r>
              <a:rPr lang="uk-UA" dirty="0" err="1"/>
              <a:t>Педвиставка</a:t>
            </a:r>
            <a:r>
              <a:rPr lang="uk-UA" dirty="0"/>
              <a:t> “Сучасна освіта </a:t>
            </a:r>
            <a:r>
              <a:rPr lang="uk-UA" dirty="0" smtClean="0"/>
              <a:t>Житомирщини» 2015-2016 </a:t>
            </a:r>
            <a:r>
              <a:rPr lang="uk-UA" dirty="0"/>
              <a:t>р.</a:t>
            </a:r>
            <a:endParaRPr lang="ru-RU" dirty="0"/>
          </a:p>
          <a:p>
            <a:pPr marL="0" indent="0">
              <a:buNone/>
            </a:pPr>
            <a:r>
              <a:rPr lang="uk-UA" dirty="0"/>
              <a:t>“Навчання англійської мови у початковій школі крізь призму Нового Державного Стандарту” </a:t>
            </a:r>
            <a:r>
              <a:rPr lang="uk-UA" dirty="0" smtClean="0"/>
              <a:t>І місце район</a:t>
            </a:r>
            <a:endParaRPr lang="ru-RU" dirty="0"/>
          </a:p>
          <a:p>
            <a:r>
              <a:rPr lang="uk-UA" dirty="0"/>
              <a:t>Участь у </a:t>
            </a:r>
            <a:r>
              <a:rPr lang="en-US" dirty="0"/>
              <a:t>VI</a:t>
            </a:r>
            <a:r>
              <a:rPr lang="uk-UA" dirty="0"/>
              <a:t>-й Міжнародній науково-практичній конференції «Інноваційні технології навчання </a:t>
            </a:r>
            <a:r>
              <a:rPr lang="uk-UA" dirty="0" smtClean="0"/>
              <a:t>обдарованої </a:t>
            </a:r>
            <a:r>
              <a:rPr lang="uk-UA" dirty="0"/>
              <a:t>молоді» Стаття «Впровадження діяльнісного підходу до навчання англійської мови» </a:t>
            </a:r>
            <a:endParaRPr lang="ru-RU" dirty="0"/>
          </a:p>
          <a:p>
            <a:pPr marL="0" indent="0">
              <a:buNone/>
            </a:pPr>
            <a:r>
              <a:rPr lang="uk-UA" dirty="0"/>
              <a:t>2016-2017 </a:t>
            </a:r>
            <a:r>
              <a:rPr lang="uk-UA" dirty="0" smtClean="0"/>
              <a:t>:</a:t>
            </a:r>
          </a:p>
          <a:p>
            <a:r>
              <a:rPr lang="uk-UA" dirty="0" err="1" smtClean="0"/>
              <a:t>педвиставка</a:t>
            </a:r>
            <a:r>
              <a:rPr lang="uk-UA" dirty="0" smtClean="0"/>
              <a:t> </a:t>
            </a:r>
            <a:r>
              <a:rPr lang="uk-UA" dirty="0"/>
              <a:t>ІІ місце в області «Ейдетична технологія на </a:t>
            </a:r>
            <a:r>
              <a:rPr lang="uk-UA" dirty="0" err="1"/>
              <a:t>уроках</a:t>
            </a:r>
            <a:r>
              <a:rPr lang="uk-UA" dirty="0"/>
              <a:t> англійської мови»</a:t>
            </a:r>
            <a:endParaRPr lang="ru-RU" dirty="0"/>
          </a:p>
          <a:p>
            <a:r>
              <a:rPr lang="uk-UA" dirty="0"/>
              <a:t>районна олімпіада І місце 9 клас Маслова Даша</a:t>
            </a:r>
            <a:endParaRPr lang="ru-RU" dirty="0"/>
          </a:p>
          <a:p>
            <a:r>
              <a:rPr lang="uk-UA" dirty="0"/>
              <a:t>міжнародний конкурс «</a:t>
            </a:r>
            <a:r>
              <a:rPr lang="uk-UA" dirty="0" err="1"/>
              <a:t>Олімпіс</a:t>
            </a:r>
            <a:r>
              <a:rPr lang="uk-UA" dirty="0"/>
              <a:t>» 1 місце 3 клас </a:t>
            </a:r>
            <a:r>
              <a:rPr lang="uk-UA" dirty="0" err="1"/>
              <a:t>Столяров</a:t>
            </a:r>
            <a:r>
              <a:rPr lang="uk-UA" dirty="0"/>
              <a:t> Руслан</a:t>
            </a:r>
            <a:endParaRPr lang="ru-RU" dirty="0"/>
          </a:p>
          <a:p>
            <a:r>
              <a:rPr lang="uk-UA" dirty="0" smtClean="0"/>
              <a:t>Олімпіада </a:t>
            </a:r>
            <a:r>
              <a:rPr lang="uk-UA" dirty="0"/>
              <a:t>район І місце 10 клас Маслова Даша</a:t>
            </a:r>
            <a:endParaRPr lang="ru-RU" dirty="0"/>
          </a:p>
          <a:p>
            <a:r>
              <a:rPr lang="uk-UA" dirty="0" smtClean="0"/>
              <a:t>Курси </a:t>
            </a:r>
            <a:r>
              <a:rPr lang="uk-UA" dirty="0"/>
              <a:t>«</a:t>
            </a:r>
            <a:r>
              <a:rPr lang="uk-UA" dirty="0" err="1"/>
              <a:t>Едера</a:t>
            </a:r>
            <a:r>
              <a:rPr lang="uk-UA" dirty="0"/>
              <a:t>. Для вчителів початкової школи»</a:t>
            </a:r>
            <a:endParaRPr lang="ru-RU" dirty="0"/>
          </a:p>
          <a:p>
            <a:r>
              <a:rPr lang="uk-UA" dirty="0"/>
              <a:t>Друковані матеріали на сайті «</a:t>
            </a:r>
            <a:r>
              <a:rPr lang="en-US" dirty="0" err="1"/>
              <a:t>Urok</a:t>
            </a:r>
            <a:r>
              <a:rPr lang="ru-RU" dirty="0"/>
              <a:t>.</a:t>
            </a:r>
            <a:r>
              <a:rPr lang="en-US" dirty="0" err="1"/>
              <a:t>ua</a:t>
            </a:r>
            <a:r>
              <a:rPr lang="uk-UA" dirty="0"/>
              <a:t>»</a:t>
            </a:r>
            <a:endParaRPr lang="ru-RU" dirty="0"/>
          </a:p>
          <a:p>
            <a:endParaRPr lang="ru-RU" dirty="0"/>
          </a:p>
        </p:txBody>
      </p:sp>
      <p:pic>
        <p:nvPicPr>
          <p:cNvPr id="4" name="Picture 4" descr="http://nguivynske-gymn.edukit.zt.ua/files2/photogallery/745/IMG_9245.jpg?size=100&amp;height=300&amp;width=39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80312" y="188640"/>
            <a:ext cx="1536171" cy="23042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076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285020" y="433754"/>
            <a:ext cx="8446368" cy="2113677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uk-UA" altLang="ru-RU" sz="2800" b="1" dirty="0" smtClean="0">
                <a:ln w="1905"/>
                <a:solidFill>
                  <a:srgbClr val="7030A0"/>
                </a:solidFill>
                <a:effectLst>
                  <a:glow rad="228600">
                    <a:srgbClr val="F575F5"/>
                  </a:glow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/>
            </a:r>
            <a:br>
              <a:rPr lang="uk-UA" altLang="ru-RU" sz="2800" b="1" dirty="0" smtClean="0">
                <a:ln w="1905"/>
                <a:solidFill>
                  <a:srgbClr val="7030A0"/>
                </a:solidFill>
                <a:effectLst>
                  <a:glow rad="228600">
                    <a:srgbClr val="F575F5"/>
                  </a:glow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r>
              <a:rPr lang="uk-UA" altLang="ru-RU" sz="2800" b="1" dirty="0">
                <a:ln w="1905"/>
                <a:solidFill>
                  <a:srgbClr val="7030A0"/>
                </a:solidFill>
                <a:effectLst>
                  <a:glow rad="228600">
                    <a:srgbClr val="F575F5"/>
                  </a:glow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/>
            </a:r>
            <a:br>
              <a:rPr lang="uk-UA" altLang="ru-RU" sz="2800" b="1" dirty="0">
                <a:ln w="1905"/>
                <a:solidFill>
                  <a:srgbClr val="7030A0"/>
                </a:solidFill>
                <a:effectLst>
                  <a:glow rad="228600">
                    <a:srgbClr val="F575F5"/>
                  </a:glow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r>
              <a:rPr lang="uk-UA" altLang="ru-RU" sz="2800" b="1" dirty="0" smtClean="0">
                <a:ln w="1905"/>
                <a:effectLst>
                  <a:glow rad="228600">
                    <a:srgbClr val="F575F5"/>
                  </a:glow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ОСВІТА:</a:t>
            </a:r>
            <a:r>
              <a:rPr lang="uk-UA" altLang="ru-RU" sz="2800" b="1" dirty="0" smtClean="0">
                <a:ln w="1905"/>
                <a:solidFill>
                  <a:srgbClr val="7030A0"/>
                </a:solidFill>
                <a:effectLst>
                  <a:glow rad="228600">
                    <a:srgbClr val="F575F5"/>
                  </a:glow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/>
            </a:r>
            <a:br>
              <a:rPr lang="uk-UA" altLang="ru-RU" sz="2800" b="1" dirty="0" smtClean="0">
                <a:ln w="1905"/>
                <a:solidFill>
                  <a:srgbClr val="7030A0"/>
                </a:solidFill>
                <a:effectLst>
                  <a:glow rad="228600">
                    <a:srgbClr val="F575F5"/>
                  </a:glow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r>
              <a:rPr lang="uk-UA" altLang="ru-RU" sz="2800" b="1" dirty="0">
                <a:ln w="1905"/>
                <a:solidFill>
                  <a:srgbClr val="7030A0"/>
                </a:solidFill>
                <a:effectLst>
                  <a:glow rad="228600">
                    <a:srgbClr val="F575F5"/>
                  </a:glow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/>
            </a:r>
            <a:br>
              <a:rPr lang="uk-UA" altLang="ru-RU" sz="2800" b="1" dirty="0">
                <a:ln w="1905"/>
                <a:solidFill>
                  <a:srgbClr val="7030A0"/>
                </a:solidFill>
                <a:effectLst>
                  <a:glow rad="228600">
                    <a:srgbClr val="F575F5"/>
                  </a:glow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r>
              <a:rPr lang="uk-UA" altLang="ru-RU" sz="2800" b="1" dirty="0" smtClean="0">
                <a:ln w="1905"/>
                <a:solidFill>
                  <a:srgbClr val="7030A0"/>
                </a:solidFill>
                <a:effectLst>
                  <a:glow rad="228600">
                    <a:srgbClr val="F575F5"/>
                  </a:glow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2011 р. закінчила Житомирський державний університет ім. </a:t>
            </a:r>
            <a:r>
              <a:rPr lang="uk-UA" altLang="ru-RU" sz="2800" b="1" dirty="0" err="1" smtClean="0">
                <a:ln w="1905"/>
                <a:solidFill>
                  <a:srgbClr val="7030A0"/>
                </a:solidFill>
                <a:effectLst>
                  <a:glow rad="228600">
                    <a:srgbClr val="F575F5"/>
                  </a:glow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І.Франка</a:t>
            </a:r>
            <a:r>
              <a:rPr lang="uk-UA" altLang="ru-RU" sz="2800" b="1" dirty="0" smtClean="0">
                <a:ln w="1905"/>
                <a:solidFill>
                  <a:srgbClr val="7030A0"/>
                </a:solidFill>
                <a:effectLst>
                  <a:glow rad="228600">
                    <a:srgbClr val="F575F5"/>
                  </a:glow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/>
            </a:r>
            <a:br>
              <a:rPr lang="uk-UA" altLang="ru-RU" sz="2800" b="1" dirty="0" smtClean="0">
                <a:ln w="1905"/>
                <a:solidFill>
                  <a:srgbClr val="7030A0"/>
                </a:solidFill>
                <a:effectLst>
                  <a:glow rad="228600">
                    <a:srgbClr val="F575F5"/>
                  </a:glow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r>
              <a:rPr lang="uk-UA" altLang="ru-RU" sz="2800" b="1" dirty="0" smtClean="0">
                <a:ln w="1905"/>
                <a:solidFill>
                  <a:srgbClr val="7030A0"/>
                </a:solidFill>
                <a:effectLst>
                  <a:glow rad="228600">
                    <a:srgbClr val="F575F5"/>
                  </a:glow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науково-навчальний інститут іноземної філології</a:t>
            </a:r>
            <a:br>
              <a:rPr lang="uk-UA" altLang="ru-RU" sz="2800" b="1" dirty="0" smtClean="0">
                <a:ln w="1905"/>
                <a:solidFill>
                  <a:srgbClr val="7030A0"/>
                </a:solidFill>
                <a:effectLst>
                  <a:glow rad="228600">
                    <a:srgbClr val="F575F5"/>
                  </a:glow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r>
              <a:rPr lang="uk-UA" altLang="ru-RU" sz="2800" b="1" dirty="0" smtClean="0">
                <a:ln w="1905"/>
                <a:solidFill>
                  <a:srgbClr val="7030A0"/>
                </a:solidFill>
                <a:effectLst>
                  <a:glow rad="228600">
                    <a:srgbClr val="F575F5"/>
                  </a:glow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спеціальність – вчитель мови англійської та німецької і зарубіжної літератури</a:t>
            </a:r>
            <a:br>
              <a:rPr lang="uk-UA" altLang="ru-RU" sz="2800" b="1" dirty="0" smtClean="0">
                <a:ln w="1905"/>
                <a:solidFill>
                  <a:srgbClr val="7030A0"/>
                </a:solidFill>
                <a:effectLst>
                  <a:glow rad="228600">
                    <a:srgbClr val="F575F5"/>
                  </a:glow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r>
              <a:rPr lang="uk-UA" altLang="ru-RU" sz="2800" b="1" dirty="0">
                <a:ln w="1905"/>
                <a:solidFill>
                  <a:srgbClr val="7030A0"/>
                </a:solidFill>
                <a:effectLst>
                  <a:glow rad="228600">
                    <a:srgbClr val="F575F5"/>
                  </a:glow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/>
            </a:r>
            <a:br>
              <a:rPr lang="uk-UA" altLang="ru-RU" sz="2800" b="1" dirty="0">
                <a:ln w="1905"/>
                <a:solidFill>
                  <a:srgbClr val="7030A0"/>
                </a:solidFill>
                <a:effectLst>
                  <a:glow rad="228600">
                    <a:srgbClr val="F575F5"/>
                  </a:glow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r>
              <a:rPr lang="uk-UA" altLang="ru-RU" sz="2800" b="1" dirty="0" smtClean="0">
                <a:ln w="1905"/>
                <a:solidFill>
                  <a:srgbClr val="7030A0"/>
                </a:solidFill>
                <a:effectLst>
                  <a:glow rad="228600">
                    <a:srgbClr val="F575F5"/>
                  </a:glow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Стаж 9 років</a:t>
            </a:r>
            <a:endParaRPr lang="en-US" altLang="ru-RU" sz="2800" b="1" dirty="0">
              <a:ln w="1905"/>
              <a:solidFill>
                <a:srgbClr val="7030A0"/>
              </a:solidFill>
              <a:effectLst>
                <a:glow rad="228600">
                  <a:srgbClr val="F575F5"/>
                </a:glow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3074" name="Picture 2" descr="http://zu.edu.ua/img/nniif_korpu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75" y="4087813"/>
            <a:ext cx="3998913" cy="2581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691483" y="16317"/>
            <a:ext cx="5764720" cy="10772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uk-UA" sz="3200" b="1" i="1" dirty="0" err="1">
                <a:ln w="1905">
                  <a:solidFill>
                    <a:sysClr val="windowText" lastClr="000000"/>
                  </a:solidFill>
                </a:ln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Педвиставка</a:t>
            </a:r>
            <a:r>
              <a:rPr lang="uk-UA" sz="3200" b="1" i="1" dirty="0">
                <a:ln w="1905">
                  <a:solidFill>
                    <a:sysClr val="windowText" lastClr="000000"/>
                  </a:solidFill>
                </a:ln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</a:p>
          <a:p>
            <a:pPr algn="ctr">
              <a:defRPr/>
            </a:pPr>
            <a:r>
              <a:rPr lang="uk-UA" sz="3200" b="1" i="1" dirty="0">
                <a:ln w="1905">
                  <a:solidFill>
                    <a:sysClr val="windowText" lastClr="000000"/>
                  </a:solidFill>
                </a:ln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Сучасна Житомирщина  - 2017</a:t>
            </a:r>
            <a:endParaRPr lang="ru-RU" sz="3200" b="1" dirty="0">
              <a:ln w="1905">
                <a:solidFill>
                  <a:sysClr val="windowText" lastClr="000000"/>
                </a:solidFill>
              </a:ln>
              <a:solidFill>
                <a:srgbClr val="C0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11267" name="Picture 2" descr="https://pp.vk.me/c836726/v836726414/2be37/qMi2x9oIaXA.jpg"/>
          <p:cNvPicPr>
            <a:picLocks noChangeAspect="1" noChangeArrowheads="1"/>
          </p:cNvPicPr>
          <p:nvPr/>
        </p:nvPicPr>
        <p:blipFill>
          <a:blip r:embed="rId2" cstate="print"/>
          <a:srcRect t="8865" r="4306" b="15492"/>
          <a:stretch>
            <a:fillRect/>
          </a:stretch>
        </p:blipFill>
        <p:spPr bwMode="auto">
          <a:xfrm>
            <a:off x="323850" y="1093788"/>
            <a:ext cx="2887663" cy="406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 descr="https://pp.vk.me/c836726/v836726414/2be2d/0n4Ef_8pkdg.jpg"/>
          <p:cNvPicPr>
            <a:picLocks noChangeAspect="1" noChangeArrowheads="1"/>
          </p:cNvPicPr>
          <p:nvPr/>
        </p:nvPicPr>
        <p:blipFill>
          <a:blip r:embed="rId3" cstate="print"/>
          <a:srcRect l="31210" r="15041"/>
          <a:stretch>
            <a:fillRect/>
          </a:stretch>
        </p:blipFill>
        <p:spPr bwMode="auto">
          <a:xfrm>
            <a:off x="3265488" y="1093788"/>
            <a:ext cx="2616200" cy="273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3"/>
          <p:cNvPicPr>
            <a:picLocks noChangeAspect="1" noChangeArrowheads="1"/>
          </p:cNvPicPr>
          <p:nvPr/>
        </p:nvPicPr>
        <p:blipFill>
          <a:blip r:embed="rId4" cstate="print"/>
          <a:srcRect l="19688" t="20509" r="18839" b="8832"/>
          <a:stretch>
            <a:fillRect/>
          </a:stretch>
        </p:blipFill>
        <p:spPr bwMode="auto">
          <a:xfrm>
            <a:off x="469900" y="3636963"/>
            <a:ext cx="4705350" cy="304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0" name="Picture 2" descr="C:\Users\Pablo007\Desktop\сертификаты\20170525_111005.jpg"/>
          <p:cNvPicPr>
            <a:picLocks noChangeAspect="1" noChangeArrowheads="1"/>
          </p:cNvPicPr>
          <p:nvPr/>
        </p:nvPicPr>
        <p:blipFill>
          <a:blip r:embed="rId5" cstate="print"/>
          <a:srcRect l="11865" t="3990" r="14619" b="5238"/>
          <a:stretch>
            <a:fillRect/>
          </a:stretch>
        </p:blipFill>
        <p:spPr bwMode="auto">
          <a:xfrm>
            <a:off x="5521325" y="4243388"/>
            <a:ext cx="3492500" cy="2427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1" name="Рисунок 6" descr="C:\Users\Pablo007\Desktop\сертификаты\ж.jpg"/>
          <p:cNvPicPr>
            <a:picLocks noChangeAspect="1" noChangeArrowheads="1"/>
          </p:cNvPicPr>
          <p:nvPr/>
        </p:nvPicPr>
        <p:blipFill>
          <a:blip r:embed="rId6" cstate="print"/>
          <a:srcRect t="12453" b="11478"/>
          <a:stretch>
            <a:fillRect/>
          </a:stretch>
        </p:blipFill>
        <p:spPr bwMode="auto">
          <a:xfrm>
            <a:off x="6067425" y="996950"/>
            <a:ext cx="2595563" cy="342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C:\Users\Pablo007\Desktop\сертификаты\о.jpg"/>
          <p:cNvPicPr>
            <a:picLocks noChangeAspect="1" noChangeArrowheads="1"/>
          </p:cNvPicPr>
          <p:nvPr/>
        </p:nvPicPr>
        <p:blipFill>
          <a:blip r:embed="rId2" cstate="print"/>
          <a:srcRect l="12132" r="10818"/>
          <a:stretch>
            <a:fillRect/>
          </a:stretch>
        </p:blipFill>
        <p:spPr bwMode="auto">
          <a:xfrm>
            <a:off x="4465638" y="111125"/>
            <a:ext cx="4432300" cy="323532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4"/>
          <p:cNvPicPr>
            <a:picLocks noChangeAspect="1" noChangeArrowheads="1"/>
          </p:cNvPicPr>
          <p:nvPr/>
        </p:nvPicPr>
        <p:blipFill>
          <a:blip r:embed="rId3" cstate="print"/>
          <a:srcRect l="20219" t="15421" r="46342" b="4761"/>
          <a:stretch>
            <a:fillRect/>
          </a:stretch>
        </p:blipFill>
        <p:spPr bwMode="auto">
          <a:xfrm>
            <a:off x="1146175" y="211138"/>
            <a:ext cx="3319463" cy="445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1981200" y="2060575"/>
            <a:ext cx="24844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US" altLang="ru-RU" sz="1400" dirty="0" smtClean="0">
                <a:solidFill>
                  <a:schemeClr val="bg1">
                    <a:lumMod val="50000"/>
                  </a:schemeClr>
                </a:solidFill>
              </a:rPr>
              <a:t>Katerina </a:t>
            </a:r>
            <a:r>
              <a:rPr lang="en-US" altLang="ru-RU" sz="1400" dirty="0" err="1" smtClean="0">
                <a:solidFill>
                  <a:schemeClr val="bg1">
                    <a:lumMod val="50000"/>
                  </a:schemeClr>
                </a:solidFill>
              </a:rPr>
              <a:t>Piskorskaja</a:t>
            </a:r>
            <a:endParaRPr lang="ru-RU" altLang="ru-RU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4341" name="Picture 3"/>
          <p:cNvPicPr>
            <a:picLocks noChangeAspect="1" noChangeArrowheads="1"/>
          </p:cNvPicPr>
          <p:nvPr/>
        </p:nvPicPr>
        <p:blipFill>
          <a:blip r:embed="rId4" cstate="print"/>
          <a:srcRect l="6239" t="17284" r="32852" b="6418"/>
          <a:stretch>
            <a:fillRect/>
          </a:stretch>
        </p:blipFill>
        <p:spPr bwMode="auto">
          <a:xfrm>
            <a:off x="4489450" y="3333750"/>
            <a:ext cx="4408488" cy="310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2" name="Picture 4" descr="C:\Users\Pablo007\Desktop\сертификаты\Сертифікат-180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79625" y="3494088"/>
            <a:ext cx="2289175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 l="5588" t="16280" r="32379" b="5943"/>
          <a:stretch>
            <a:fillRect/>
          </a:stretch>
        </p:blipFill>
        <p:spPr bwMode="auto">
          <a:xfrm>
            <a:off x="4049713" y="176213"/>
            <a:ext cx="4940300" cy="3481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Рисунок 4" descr="C:\Users\Pablo007\Desktop\сертификаты\в.jpg"/>
          <p:cNvPicPr>
            <a:picLocks noChangeAspect="1" noChangeArrowheads="1"/>
          </p:cNvPicPr>
          <p:nvPr/>
        </p:nvPicPr>
        <p:blipFill>
          <a:blip r:embed="rId3" cstate="print"/>
          <a:srcRect l="11520" t="6111" r="12833"/>
          <a:stretch>
            <a:fillRect/>
          </a:stretch>
        </p:blipFill>
        <p:spPr bwMode="auto">
          <a:xfrm>
            <a:off x="4429125" y="3798888"/>
            <a:ext cx="4344988" cy="297338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Рисунок 5" descr="C:\Users\Pablo007\Desktop\сертификаты\вд.jpg"/>
          <p:cNvPicPr>
            <a:picLocks noChangeAspect="1" noChangeArrowheads="1"/>
          </p:cNvPicPr>
          <p:nvPr/>
        </p:nvPicPr>
        <p:blipFill>
          <a:blip r:embed="rId4" cstate="print"/>
          <a:srcRect l="13689" t="6084" r="13593" b="4942"/>
          <a:stretch>
            <a:fillRect/>
          </a:stretch>
        </p:blipFill>
        <p:spPr bwMode="auto">
          <a:xfrm>
            <a:off x="338138" y="336550"/>
            <a:ext cx="3711575" cy="245427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Рисунок 6" descr="C:\Users\Pablo007\Desktop\сертификаты\щ.jpg"/>
          <p:cNvPicPr>
            <a:picLocks noChangeAspect="1" noChangeArrowheads="1"/>
          </p:cNvPicPr>
          <p:nvPr/>
        </p:nvPicPr>
        <p:blipFill>
          <a:blip r:embed="rId5" cstate="print"/>
          <a:srcRect l="4274" t="10216" r="4488" b="15865"/>
          <a:stretch>
            <a:fillRect/>
          </a:stretch>
        </p:blipFill>
        <p:spPr bwMode="auto">
          <a:xfrm>
            <a:off x="1330325" y="2497138"/>
            <a:ext cx="2847975" cy="410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404664"/>
            <a:ext cx="6566315" cy="610820"/>
          </a:xfrm>
        </p:spPr>
        <p:txBody>
          <a:bodyPr>
            <a:normAutofit fontScale="90000"/>
          </a:bodyPr>
          <a:lstStyle/>
          <a:p>
            <a:r>
              <a:rPr lang="uk-UA" b="1" dirty="0">
                <a:ln w="18000">
                  <a:solidFill>
                    <a:sysClr val="windowText" lastClr="000000"/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СПІВПРАЦЯ З ВОЛОНТЕРАМИ</a:t>
            </a:r>
            <a:endParaRPr lang="ru-RU" b="1" dirty="0">
              <a:ln w="18000">
                <a:solidFill>
                  <a:sysClr val="windowText" lastClr="000000"/>
                </a:solidFill>
                <a:prstDash val="solid"/>
                <a:miter lim="800000"/>
              </a:ln>
              <a:solidFill>
                <a:srgbClr val="C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541592"/>
            <a:ext cx="8093365" cy="45811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uk-UA" dirty="0"/>
              <a:t>Співпраця почалася 5 жовтня 2017 року. До </a:t>
            </a:r>
            <a:r>
              <a:rPr lang="uk-UA" dirty="0" err="1"/>
              <a:t>Новогуйвинської</a:t>
            </a:r>
            <a:r>
              <a:rPr lang="uk-UA" dirty="0"/>
              <a:t> гімназії прибула група волонтерів у складі </a:t>
            </a:r>
            <a:r>
              <a:rPr lang="en-US" dirty="0"/>
              <a:t>Christopher Held</a:t>
            </a:r>
            <a:r>
              <a:rPr lang="uk-UA" dirty="0"/>
              <a:t>, </a:t>
            </a:r>
            <a:r>
              <a:rPr lang="en-US" dirty="0"/>
              <a:t>Hanna Amado</a:t>
            </a:r>
            <a:r>
              <a:rPr lang="uk-UA" dirty="0"/>
              <a:t>, </a:t>
            </a:r>
            <a:r>
              <a:rPr lang="en-US" dirty="0"/>
              <a:t>Andrew</a:t>
            </a:r>
            <a:r>
              <a:rPr lang="uk-UA" dirty="0"/>
              <a:t> “</a:t>
            </a:r>
            <a:r>
              <a:rPr lang="en-US" dirty="0" err="1"/>
              <a:t>Mr</a:t>
            </a:r>
            <a:r>
              <a:rPr lang="uk-UA" dirty="0"/>
              <a:t>. </a:t>
            </a:r>
            <a:r>
              <a:rPr lang="en-US" dirty="0" err="1"/>
              <a:t>Nucci</a:t>
            </a:r>
            <a:r>
              <a:rPr lang="uk-UA" dirty="0"/>
              <a:t>” </a:t>
            </a:r>
            <a:r>
              <a:rPr lang="en-US" dirty="0" err="1"/>
              <a:t>Antonuci</a:t>
            </a:r>
            <a:r>
              <a:rPr lang="uk-UA" dirty="0"/>
              <a:t>, </a:t>
            </a:r>
            <a:r>
              <a:rPr lang="en-US" dirty="0"/>
              <a:t>Casey Ritter</a:t>
            </a:r>
            <a:r>
              <a:rPr lang="uk-UA" dirty="0"/>
              <a:t> і </a:t>
            </a:r>
            <a:r>
              <a:rPr lang="ru-RU" dirty="0" err="1"/>
              <a:t>Danielle</a:t>
            </a:r>
            <a:r>
              <a:rPr lang="ru-RU" dirty="0"/>
              <a:t> </a:t>
            </a:r>
            <a:r>
              <a:rPr lang="ru-RU" dirty="0" err="1"/>
              <a:t>Alber</a:t>
            </a:r>
            <a:r>
              <a:rPr lang="en-US" dirty="0"/>
              <a:t>s</a:t>
            </a:r>
            <a:r>
              <a:rPr lang="uk-UA" dirty="0"/>
              <a:t> для проходження практики, викладання англійської мови та вивчення української. 27 серпня 2018 року прибула друга група волонтерів, а саме: </a:t>
            </a:r>
            <a:r>
              <a:rPr lang="en-US" dirty="0"/>
              <a:t>Ethan Scharf</a:t>
            </a:r>
            <a:r>
              <a:rPr lang="uk-UA" dirty="0"/>
              <a:t>, </a:t>
            </a:r>
            <a:r>
              <a:rPr lang="en-US" dirty="0"/>
              <a:t>Charlie </a:t>
            </a:r>
            <a:r>
              <a:rPr lang="en-US" dirty="0" err="1"/>
              <a:t>Toth</a:t>
            </a:r>
            <a:r>
              <a:rPr lang="uk-UA" dirty="0"/>
              <a:t>, </a:t>
            </a:r>
            <a:r>
              <a:rPr lang="en-US" dirty="0"/>
              <a:t>Asa Rubin Crump</a:t>
            </a:r>
            <a:r>
              <a:rPr lang="uk-UA" dirty="0"/>
              <a:t> та інші. Ними було проведено 12 уроків з вчителем англійської мови у гімназії, 12 уроків індивідуально, 6 засідань клубів англійської мови.</a:t>
            </a:r>
            <a:endParaRPr lang="ru-RU" dirty="0"/>
          </a:p>
          <a:p>
            <a:endParaRPr lang="ru-RU" dirty="0"/>
          </a:p>
        </p:txBody>
      </p:sp>
      <p:pic>
        <p:nvPicPr>
          <p:cNvPr id="4" name="Рисунок 3" descr="Картинки по запросу peace corps"/>
          <p:cNvPicPr/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88640"/>
            <a:ext cx="3123828" cy="13529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105356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14612" y="116632"/>
            <a:ext cx="4929222" cy="721568"/>
          </a:xfrm>
        </p:spPr>
        <p:txBody>
          <a:bodyPr/>
          <a:lstStyle/>
          <a:p>
            <a:r>
              <a:rPr lang="uk-UA" dirty="0" smtClean="0">
                <a:ln>
                  <a:solidFill>
                    <a:sysClr val="windowText" lastClr="000000"/>
                  </a:solidFill>
                </a:ln>
                <a:solidFill>
                  <a:srgbClr val="C00000"/>
                </a:solidFill>
              </a:rPr>
              <a:t>Метод проектів</a:t>
            </a:r>
            <a:endParaRPr lang="ru-RU" dirty="0">
              <a:ln>
                <a:solidFill>
                  <a:sysClr val="windowText" lastClr="0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785770"/>
            <a:ext cx="9429784" cy="6072230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 </a:t>
            </a:r>
            <a:r>
              <a:rPr lang="en-US" sz="4000" dirty="0" smtClean="0"/>
              <a:t>"</a:t>
            </a:r>
            <a:r>
              <a:rPr lang="en-US" sz="4000" dirty="0" err="1" smtClean="0"/>
              <a:t>Книга</a:t>
            </a:r>
            <a:r>
              <a:rPr lang="en-US" sz="4000" dirty="0" smtClean="0"/>
              <a:t> </a:t>
            </a:r>
            <a:r>
              <a:rPr lang="en-US" sz="4000" dirty="0" err="1" smtClean="0"/>
              <a:t>погоди</a:t>
            </a:r>
            <a:r>
              <a:rPr lang="en-US" sz="4000" dirty="0" smtClean="0"/>
              <a:t>" ("A weather book")</a:t>
            </a:r>
            <a:endParaRPr lang="uk-UA" sz="4000" dirty="0" smtClean="0"/>
          </a:p>
          <a:p>
            <a:pPr>
              <a:buFont typeface="Wingdings" pitchFamily="2" charset="2"/>
              <a:buChar char="Ø"/>
            </a:pPr>
            <a:r>
              <a:rPr lang="en-US" sz="4000" dirty="0" err="1" smtClean="0"/>
              <a:t>Проекти</a:t>
            </a:r>
            <a:r>
              <a:rPr lang="en-US" sz="4000" dirty="0" smtClean="0"/>
              <a:t> "</a:t>
            </a:r>
            <a:r>
              <a:rPr lang="en-US" sz="4000" dirty="0" err="1" smtClean="0"/>
              <a:t>Навчаємось</a:t>
            </a:r>
            <a:r>
              <a:rPr lang="en-US" sz="4000" dirty="0" smtClean="0"/>
              <a:t> </a:t>
            </a:r>
            <a:r>
              <a:rPr lang="en-US" sz="4000" dirty="0" err="1" smtClean="0"/>
              <a:t>вчитися</a:t>
            </a:r>
            <a:r>
              <a:rPr lang="en-US" sz="4000" dirty="0" smtClean="0"/>
              <a:t>" ("Learning to learn")</a:t>
            </a:r>
            <a:endParaRPr lang="uk-UA" sz="4000" dirty="0" smtClean="0"/>
          </a:p>
          <a:p>
            <a:pPr>
              <a:buFont typeface="Wingdings" pitchFamily="2" charset="2"/>
              <a:buChar char="Ø"/>
            </a:pPr>
            <a:r>
              <a:rPr lang="ru-RU" sz="4000" dirty="0" err="1" smtClean="0"/>
              <a:t>дослідження</a:t>
            </a:r>
            <a:r>
              <a:rPr lang="ru-RU" sz="4000" dirty="0" smtClean="0"/>
              <a:t> на тему, </a:t>
            </a:r>
            <a:r>
              <a:rPr lang="ru-RU" sz="4000" dirty="0" err="1" smtClean="0"/>
              <a:t>що</a:t>
            </a:r>
            <a:r>
              <a:rPr lang="ru-RU" sz="4000" dirty="0" smtClean="0"/>
              <a:t> </a:t>
            </a:r>
            <a:r>
              <a:rPr lang="ru-RU" sz="4000" dirty="0" err="1" smtClean="0"/>
              <a:t>вивчається</a:t>
            </a:r>
            <a:r>
              <a:rPr lang="ru-RU" sz="4000" dirty="0" smtClean="0"/>
              <a:t>. Результат </a:t>
            </a:r>
            <a:endParaRPr lang="en-US" sz="4000" dirty="0" smtClean="0"/>
          </a:p>
          <a:p>
            <a:pPr>
              <a:buNone/>
            </a:pPr>
            <a:r>
              <a:rPr lang="en-US" sz="4000" dirty="0" smtClean="0"/>
              <a:t>    </a:t>
            </a:r>
            <a:r>
              <a:rPr lang="ru-RU" sz="4000" dirty="0" err="1" smtClean="0"/>
              <a:t>такої</a:t>
            </a:r>
            <a:r>
              <a:rPr lang="ru-RU" sz="4000" dirty="0" smtClean="0"/>
              <a:t> </a:t>
            </a:r>
            <a:r>
              <a:rPr lang="ru-RU" sz="4000" dirty="0" err="1" smtClean="0"/>
              <a:t>роботи</a:t>
            </a:r>
            <a:r>
              <a:rPr lang="ru-RU" sz="4000" dirty="0" smtClean="0"/>
              <a:t> </a:t>
            </a:r>
            <a:r>
              <a:rPr lang="ru-RU" sz="4000" dirty="0" err="1" smtClean="0"/>
              <a:t>оформлюється</a:t>
            </a:r>
            <a:r>
              <a:rPr lang="ru-RU" sz="4000" dirty="0" smtClean="0"/>
              <a:t> у </a:t>
            </a:r>
            <a:r>
              <a:rPr lang="ru-RU" sz="4000" dirty="0" err="1" smtClean="0"/>
              <a:t>вигляді</a:t>
            </a:r>
            <a:r>
              <a:rPr lang="ru-RU" sz="4000" dirty="0" smtClean="0"/>
              <a:t> </a:t>
            </a:r>
            <a:r>
              <a:rPr lang="ru-RU" sz="4000" dirty="0" err="1" smtClean="0"/>
              <a:t>таблиць</a:t>
            </a:r>
            <a:r>
              <a:rPr lang="ru-RU" sz="4000" dirty="0" smtClean="0"/>
              <a:t> </a:t>
            </a:r>
            <a:r>
              <a:rPr lang="ru-RU" sz="4000" dirty="0" err="1" smtClean="0"/>
              <a:t>із</a:t>
            </a:r>
            <a:r>
              <a:rPr lang="ru-RU" sz="4000" dirty="0" smtClean="0"/>
              <a:t> </a:t>
            </a:r>
            <a:r>
              <a:rPr lang="ru-RU" sz="4000" dirty="0" err="1" smtClean="0"/>
              <a:t>висновками</a:t>
            </a:r>
            <a:r>
              <a:rPr lang="ru-RU" sz="4000" dirty="0" smtClean="0"/>
              <a:t> та </a:t>
            </a:r>
            <a:r>
              <a:rPr lang="ru-RU" sz="4000" dirty="0" err="1" smtClean="0"/>
              <a:t>постерів</a:t>
            </a:r>
            <a:r>
              <a:rPr lang="ru-RU" sz="4000" dirty="0" smtClean="0"/>
              <a:t>) (</a:t>
            </a:r>
            <a:r>
              <a:rPr lang="ru-RU" sz="4000" dirty="0" err="1" smtClean="0"/>
              <a:t>survey</a:t>
            </a:r>
            <a:r>
              <a:rPr lang="ru-RU" sz="4000" dirty="0" smtClean="0"/>
              <a:t>, </a:t>
            </a:r>
            <a:r>
              <a:rPr lang="ru-RU" sz="4000" dirty="0" err="1" smtClean="0"/>
              <a:t>quiz</a:t>
            </a:r>
            <a:r>
              <a:rPr lang="ru-RU" sz="4000" dirty="0" smtClean="0"/>
              <a:t>)</a:t>
            </a:r>
          </a:p>
          <a:p>
            <a:pPr>
              <a:buFont typeface="Wingdings" pitchFamily="2" charset="2"/>
              <a:buChar char="Ø"/>
            </a:pPr>
            <a:r>
              <a:rPr lang="ru-RU" sz="4000" dirty="0" err="1" smtClean="0"/>
              <a:t>Аудіо-екскурсія</a:t>
            </a:r>
            <a:r>
              <a:rPr lang="ru-RU" sz="4000" dirty="0" smtClean="0"/>
              <a:t> по </a:t>
            </a:r>
            <a:r>
              <a:rPr lang="ru-RU" sz="4000" dirty="0" err="1" smtClean="0"/>
              <a:t>місту</a:t>
            </a:r>
            <a:endParaRPr lang="ru-RU" sz="4000" dirty="0" smtClean="0"/>
          </a:p>
          <a:p>
            <a:pPr>
              <a:buFont typeface="Wingdings" pitchFamily="2" charset="2"/>
              <a:buChar char="Ø"/>
            </a:pPr>
            <a:r>
              <a:rPr lang="ru-RU" sz="4000" dirty="0" smtClean="0"/>
              <a:t>"</a:t>
            </a:r>
            <a:r>
              <a:rPr lang="ru-RU" sz="4000" dirty="0" err="1" smtClean="0"/>
              <a:t>Родинні</a:t>
            </a:r>
            <a:r>
              <a:rPr lang="ru-RU" sz="4000" dirty="0" smtClean="0"/>
              <a:t> дерева";</a:t>
            </a:r>
          </a:p>
          <a:p>
            <a:pPr>
              <a:buFont typeface="Wingdings" pitchFamily="2" charset="2"/>
              <a:buChar char="Ø"/>
            </a:pPr>
            <a:r>
              <a:rPr lang="ru-RU" sz="4000" dirty="0" smtClean="0"/>
              <a:t>"</a:t>
            </a:r>
            <a:r>
              <a:rPr lang="ru-RU" sz="4000" dirty="0" err="1" smtClean="0"/>
              <a:t>Говорять</a:t>
            </a:r>
            <a:r>
              <a:rPr lang="ru-RU" sz="4000" dirty="0" smtClean="0"/>
              <a:t> </a:t>
            </a:r>
            <a:r>
              <a:rPr lang="ru-RU" sz="4000" dirty="0" err="1" smtClean="0"/>
              <a:t>зірки</a:t>
            </a:r>
            <a:r>
              <a:rPr lang="ru-RU" sz="4000" dirty="0" smtClean="0"/>
              <a:t>" ("</a:t>
            </a:r>
            <a:r>
              <a:rPr lang="ru-RU" sz="4000" dirty="0" err="1" smtClean="0"/>
              <a:t>Stars</a:t>
            </a:r>
            <a:r>
              <a:rPr lang="ru-RU" sz="4000" dirty="0" smtClean="0"/>
              <a:t> </a:t>
            </a:r>
            <a:r>
              <a:rPr lang="ru-RU" sz="4000" dirty="0" err="1" smtClean="0"/>
              <a:t>talking</a:t>
            </a:r>
            <a:r>
              <a:rPr lang="ru-RU" sz="4000" dirty="0" smtClean="0"/>
              <a:t>")</a:t>
            </a:r>
          </a:p>
          <a:p>
            <a:pPr>
              <a:buFont typeface="Wingdings" pitchFamily="2" charset="2"/>
              <a:buChar char="Ø"/>
            </a:pPr>
            <a:r>
              <a:rPr lang="ru-RU" sz="4000" dirty="0" smtClean="0"/>
              <a:t>"</a:t>
            </a:r>
            <a:r>
              <a:rPr lang="ru-RU" sz="4000" dirty="0" err="1" smtClean="0"/>
              <a:t>Біографія</a:t>
            </a:r>
            <a:r>
              <a:rPr lang="ru-RU" sz="4000" dirty="0" smtClean="0"/>
              <a:t>" </a:t>
            </a:r>
            <a:r>
              <a:rPr lang="ru-RU" sz="4000" dirty="0" err="1" smtClean="0"/>
              <a:t>можуть</a:t>
            </a:r>
            <a:r>
              <a:rPr lang="ru-RU" sz="4000" dirty="0" smtClean="0"/>
              <a:t> бути "</a:t>
            </a:r>
            <a:r>
              <a:rPr lang="en-US" sz="4000" dirty="0" smtClean="0"/>
              <a:t>A life story", "Personal details", "Personality Questionnaire“</a:t>
            </a:r>
            <a:endParaRPr lang="uk-UA" sz="4000" dirty="0" smtClean="0"/>
          </a:p>
          <a:p>
            <a:pPr>
              <a:buFont typeface="Wingdings" pitchFamily="2" charset="2"/>
              <a:buChar char="Ø"/>
            </a:pPr>
            <a:r>
              <a:rPr lang="ru-RU" sz="4000" dirty="0" err="1" smtClean="0"/>
              <a:t>розклад</a:t>
            </a:r>
            <a:r>
              <a:rPr lang="ru-RU" sz="4000" dirty="0" smtClean="0"/>
              <a:t> </a:t>
            </a:r>
            <a:r>
              <a:rPr lang="ru-RU" sz="4000" dirty="0" err="1" smtClean="0"/>
              <a:t>уроків</a:t>
            </a:r>
            <a:r>
              <a:rPr lang="ru-RU" sz="4000" dirty="0" smtClean="0"/>
              <a:t> </a:t>
            </a:r>
            <a:r>
              <a:rPr lang="ru-RU" sz="4000" dirty="0" err="1" smtClean="0"/>
              <a:t>англійською</a:t>
            </a:r>
            <a:r>
              <a:rPr lang="ru-RU" sz="4000" dirty="0" smtClean="0"/>
              <a:t> </a:t>
            </a:r>
            <a:r>
              <a:rPr lang="ru-RU" sz="4000" dirty="0" err="1" smtClean="0"/>
              <a:t>мовою</a:t>
            </a:r>
            <a:endParaRPr lang="ru-RU" sz="4000" dirty="0" smtClean="0"/>
          </a:p>
          <a:p>
            <a:pPr>
              <a:buFont typeface="Wingdings" pitchFamily="2" charset="2"/>
              <a:buChar char="Ø"/>
            </a:pPr>
            <a:r>
              <a:rPr lang="ru-RU" sz="4000" dirty="0" smtClean="0"/>
              <a:t>"Створи свою </a:t>
            </a:r>
            <a:r>
              <a:rPr lang="ru-RU" sz="4000" dirty="0" err="1" smtClean="0"/>
              <a:t>власну</a:t>
            </a:r>
            <a:r>
              <a:rPr lang="ru-RU" sz="4000" dirty="0" smtClean="0"/>
              <a:t> </a:t>
            </a:r>
            <a:r>
              <a:rPr lang="ru-RU" sz="4000" dirty="0" err="1" smtClean="0"/>
              <a:t>музичну</a:t>
            </a:r>
            <a:r>
              <a:rPr lang="ru-RU" sz="4000" dirty="0" smtClean="0"/>
              <a:t> </a:t>
            </a:r>
            <a:r>
              <a:rPr lang="ru-RU" sz="4000" dirty="0" err="1" smtClean="0"/>
              <a:t>групу</a:t>
            </a:r>
            <a:r>
              <a:rPr lang="ru-RU" sz="4000" dirty="0" smtClean="0"/>
              <a:t>«</a:t>
            </a:r>
          </a:p>
          <a:p>
            <a:pPr>
              <a:buFont typeface="Wingdings" pitchFamily="2" charset="2"/>
              <a:buChar char="Ø"/>
            </a:pPr>
            <a:r>
              <a:rPr lang="uk-UA" sz="4000" dirty="0" smtClean="0"/>
              <a:t>Технологія </a:t>
            </a:r>
            <a:r>
              <a:rPr lang="uk-UA" sz="4000" dirty="0" err="1" smtClean="0"/>
              <a:t>відеопроектів</a:t>
            </a:r>
            <a:r>
              <a:rPr lang="uk-UA" sz="4000" dirty="0" smtClean="0"/>
              <a:t> </a:t>
            </a:r>
            <a:r>
              <a:rPr lang="en-US" sz="4000" dirty="0" err="1" smtClean="0"/>
              <a:t>Videoprojects</a:t>
            </a:r>
            <a:endParaRPr lang="ru-RU" sz="4000" dirty="0"/>
          </a:p>
        </p:txBody>
      </p:sp>
    </p:spTree>
    <p:extLst>
      <p:ext uri="{BB962C8B-B14F-4D97-AF65-F5344CB8AC3E}">
        <p14:creationId xmlns="" xmlns:p14="http://schemas.microsoft.com/office/powerpoint/2010/main" val="2836780011"/>
      </p:ext>
    </p:extLst>
  </p:cSld>
  <p:clrMapOvr>
    <a:masterClrMapping/>
  </p:clrMapOvr>
  <p:transition>
    <p:pull dir="ld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55576" y="404664"/>
            <a:ext cx="8093365" cy="4581150"/>
          </a:xfrm>
        </p:spPr>
        <p:txBody>
          <a:bodyPr/>
          <a:lstStyle/>
          <a:p>
            <a:pPr marL="0" indent="0">
              <a:buNone/>
            </a:pPr>
            <a:r>
              <a:rPr lang="uk-UA" dirty="0"/>
              <a:t>Підсумком плідної та змістовної співпраці була робота з вчителями англійської мови  Житомирського району: семінари та творча майстерня  “</a:t>
            </a:r>
            <a:r>
              <a:rPr lang="en-US" dirty="0"/>
              <a:t>Team teaching</a:t>
            </a:r>
            <a:r>
              <a:rPr lang="uk-UA" dirty="0"/>
              <a:t>” ,  “</a:t>
            </a:r>
            <a:r>
              <a:rPr lang="en-US" dirty="0"/>
              <a:t>Critical Thinking skills Development</a:t>
            </a:r>
            <a:r>
              <a:rPr lang="uk-UA" dirty="0"/>
              <a:t>”, “</a:t>
            </a:r>
            <a:r>
              <a:rPr lang="en-US" dirty="0"/>
              <a:t>Implementation of the communicative approach into the learning process</a:t>
            </a:r>
            <a:r>
              <a:rPr lang="uk-UA" dirty="0"/>
              <a:t>”. Всі учасники семінару отримали незабутні враження та практичний досвід під час виконання інтерактивних завдань. 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20308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17"/>
          <p:cNvPicPr/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20688"/>
            <a:ext cx="5934075" cy="33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Объект 4" descr="C:\Users\Катерина Михайловна\Desktop\viber image.jpg"/>
          <p:cNvPicPr>
            <a:picLocks noGrp="1"/>
          </p:cNvPicPr>
          <p:nvPr>
            <p:ph idx="1"/>
          </p:nvPr>
        </p:nvPicPr>
        <p:blipFill>
          <a:blip r:embed="rId4" cstate="print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0422" t="11497" r="18974"/>
          <a:stretch>
            <a:fillRect/>
          </a:stretch>
        </p:blipFill>
        <p:spPr bwMode="auto">
          <a:xfrm>
            <a:off x="2915816" y="260648"/>
            <a:ext cx="6089472" cy="457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 descr="C:\Users\Катерина Михайловна\Desktop\viber image2.jpg"/>
          <p:cNvPicPr/>
          <p:nvPr/>
        </p:nvPicPr>
        <p:blipFill>
          <a:blip r:embed="rId6" cstate="print">
            <a:extLst>
              <a:ext uri="{BEBA8EAE-BF5A-486C-A8C5-ECC9F3942E4B}">
                <a14:imgProps xmlns=""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t="9893"/>
          <a:stretch>
            <a:fillRect/>
          </a:stretch>
        </p:blipFill>
        <p:spPr bwMode="auto">
          <a:xfrm>
            <a:off x="1043608" y="3068960"/>
            <a:ext cx="5940425" cy="320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59831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4"/>
          <p:cNvPicPr/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555032"/>
            <a:ext cx="5934075" cy="33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 descr="11"/>
          <p:cNvPicPr/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969" y="116632"/>
            <a:ext cx="4327525" cy="2438400"/>
          </a:xfrm>
          <a:prstGeom prst="rect">
            <a:avLst/>
          </a:prstGeom>
          <a:noFill/>
        </p:spPr>
      </p:pic>
      <p:pic>
        <p:nvPicPr>
          <p:cNvPr id="6" name="Рисунок 5" descr="8"/>
          <p:cNvPicPr/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996952"/>
            <a:ext cx="5934075" cy="33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 descr="21"/>
          <p:cNvPicPr/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8031" b="31247"/>
          <a:stretch>
            <a:fillRect/>
          </a:stretch>
        </p:blipFill>
        <p:spPr bwMode="auto">
          <a:xfrm>
            <a:off x="539552" y="252412"/>
            <a:ext cx="3562350" cy="3009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88416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ordArt 2"/>
          <p:cNvSpPr>
            <a:spLocks noChangeArrowheads="1" noChangeShapeType="1" noTextEdit="1"/>
          </p:cNvSpPr>
          <p:nvPr/>
        </p:nvSpPr>
        <p:spPr bwMode="auto">
          <a:xfrm>
            <a:off x="1619672" y="260648"/>
            <a:ext cx="5904656" cy="864096"/>
          </a:xfrm>
          <a:prstGeom prst="rect">
            <a:avLst/>
          </a:prstGeom>
        </p:spPr>
        <p:txBody>
          <a:bodyPr wrap="none" fromWordArt="1">
            <a:prstTxWarp prst="textWave1">
              <a:avLst>
                <a:gd name="adj1" fmla="val 13005"/>
                <a:gd name="adj2" fmla="val 0"/>
              </a:avLst>
            </a:prstTxWarp>
          </a:bodyPr>
          <a:lstStyle/>
          <a:p>
            <a:pPr algn="ctr" rtl="0">
              <a:buNone/>
            </a:pPr>
            <a:r>
              <a:rPr lang="ru-RU" sz="3600" kern="10" spc="0" dirty="0" err="1" smtClean="0">
                <a:ln w="9525">
                  <a:solidFill>
                    <a:srgbClr val="7A0000"/>
                  </a:solidFill>
                  <a:round/>
                  <a:headEnd/>
                  <a:tailEnd/>
                </a:ln>
                <a:solidFill>
                  <a:srgbClr val="7030A0"/>
                </a:solidFill>
                <a:effectLst>
                  <a:outerShdw dist="35921" dir="2700000" algn="ctr" rotWithShape="0">
                    <a:srgbClr val="7030A0">
                      <a:alpha val="50000"/>
                    </a:srgbClr>
                  </a:outerShdw>
                </a:effectLst>
                <a:latin typeface="Times New Roman"/>
                <a:cs typeface="Times New Roman"/>
              </a:rPr>
              <a:t>Мовний</a:t>
            </a:r>
            <a:r>
              <a:rPr lang="ru-RU" sz="3600" kern="10" spc="0" dirty="0" smtClean="0">
                <a:ln w="9525">
                  <a:solidFill>
                    <a:srgbClr val="7A0000"/>
                  </a:solidFill>
                  <a:round/>
                  <a:headEnd/>
                  <a:tailEnd/>
                </a:ln>
                <a:solidFill>
                  <a:srgbClr val="7030A0"/>
                </a:solidFill>
                <a:effectLst>
                  <a:outerShdw dist="35921" dir="2700000" algn="ctr" rotWithShape="0">
                    <a:srgbClr val="7030A0">
                      <a:alpha val="50000"/>
                    </a:srgbClr>
                  </a:outerShdw>
                </a:effectLst>
                <a:latin typeface="Times New Roman"/>
                <a:cs typeface="Times New Roman"/>
              </a:rPr>
              <a:t> </a:t>
            </a:r>
            <a:r>
              <a:rPr lang="ru-RU" sz="3600" kern="10" spc="0" dirty="0" err="1" smtClean="0">
                <a:ln w="9525">
                  <a:solidFill>
                    <a:srgbClr val="7A0000"/>
                  </a:solidFill>
                  <a:round/>
                  <a:headEnd/>
                  <a:tailEnd/>
                </a:ln>
                <a:solidFill>
                  <a:srgbClr val="7030A0"/>
                </a:solidFill>
                <a:effectLst>
                  <a:outerShdw dist="35921" dir="2700000" algn="ctr" rotWithShape="0">
                    <a:srgbClr val="7030A0">
                      <a:alpha val="50000"/>
                    </a:srgbClr>
                  </a:outerShdw>
                </a:effectLst>
                <a:latin typeface="Times New Roman"/>
                <a:cs typeface="Times New Roman"/>
              </a:rPr>
              <a:t>табір</a:t>
            </a:r>
            <a:endParaRPr lang="ru-RU" sz="3600" kern="10" spc="0" dirty="0">
              <a:ln w="9525">
                <a:solidFill>
                  <a:srgbClr val="7A0000"/>
                </a:solidFill>
                <a:round/>
                <a:headEnd/>
                <a:tailEnd/>
              </a:ln>
              <a:solidFill>
                <a:srgbClr val="7030A0"/>
              </a:solidFill>
              <a:effectLst>
                <a:outerShdw dist="35921" dir="2700000" algn="ctr" rotWithShape="0">
                  <a:srgbClr val="7030A0">
                    <a:alpha val="50000"/>
                  </a:srgbClr>
                </a:outerShdw>
              </a:effectLst>
              <a:latin typeface="Times New Roman"/>
              <a:cs typeface="Times New Roman"/>
            </a:endParaRPr>
          </a:p>
        </p:txBody>
      </p:sp>
      <p:sp>
        <p:nvSpPr>
          <p:cNvPr id="6" name="WordArt 3"/>
          <p:cNvSpPr>
            <a:spLocks noChangeArrowheads="1" noChangeShapeType="1" noTextEdit="1"/>
          </p:cNvSpPr>
          <p:nvPr/>
        </p:nvSpPr>
        <p:spPr bwMode="auto">
          <a:xfrm>
            <a:off x="899592" y="1181263"/>
            <a:ext cx="7776864" cy="2880320"/>
          </a:xfrm>
          <a:prstGeom prst="rect">
            <a:avLst/>
          </a:prstGeom>
        </p:spPr>
        <p:txBody>
          <a:bodyPr wrap="none" fromWordArt="1">
            <a:prstTxWarp prst="textDoubleWave1">
              <a:avLst>
                <a:gd name="adj1" fmla="val 6500"/>
                <a:gd name="adj2" fmla="val 0"/>
              </a:avLst>
            </a:prstTxWarp>
          </a:bodyPr>
          <a:lstStyle/>
          <a:p>
            <a:pPr algn="ctr" rtl="0">
              <a:buNone/>
            </a:pPr>
            <a:r>
              <a:rPr lang="ru-RU" sz="3600" kern="10" spc="0" dirty="0" smtClean="0"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D99594"/>
                </a:solidFill>
                <a:effectLst>
                  <a:outerShdw dist="107763" dir="13500000" algn="ctr" rotWithShape="0">
                    <a:srgbClr val="FFFF00">
                      <a:alpha val="50000"/>
                    </a:srgbClr>
                  </a:outerShdw>
                </a:effectLst>
                <a:latin typeface="Impact"/>
              </a:rPr>
              <a:t>"</a:t>
            </a:r>
            <a:r>
              <a:rPr lang="ru-RU" sz="3600" kern="10" spc="0" dirty="0" err="1" smtClean="0"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D99594"/>
                </a:solidFill>
                <a:effectLst>
                  <a:outerShdw dist="107763" dir="13500000" algn="ctr" rotWithShape="0">
                    <a:srgbClr val="FFFF00">
                      <a:alpha val="50000"/>
                    </a:srgbClr>
                  </a:outerShdw>
                </a:effectLst>
                <a:latin typeface="Impact"/>
              </a:rPr>
              <a:t>Круїз</a:t>
            </a:r>
            <a:r>
              <a:rPr lang="ru-RU" sz="3600" kern="10" spc="0" dirty="0" smtClean="0"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D99594"/>
                </a:solidFill>
                <a:effectLst>
                  <a:outerShdw dist="107763" dir="13500000" algn="ctr" rotWithShape="0">
                    <a:srgbClr val="FFFF00">
                      <a:alpha val="50000"/>
                    </a:srgbClr>
                  </a:outerShdw>
                </a:effectLst>
                <a:latin typeface="Impact"/>
              </a:rPr>
              <a:t> </a:t>
            </a:r>
            <a:r>
              <a:rPr lang="ru-RU" sz="3600" kern="10" spc="0" dirty="0" err="1" smtClean="0"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D99594"/>
                </a:solidFill>
                <a:effectLst>
                  <a:outerShdw dist="107763" dir="13500000" algn="ctr" rotWithShape="0">
                    <a:srgbClr val="FFFF00">
                      <a:alpha val="50000"/>
                    </a:srgbClr>
                  </a:outerShdw>
                </a:effectLst>
                <a:latin typeface="Impact"/>
              </a:rPr>
              <a:t>англійським</a:t>
            </a:r>
            <a:r>
              <a:rPr lang="ru-RU" sz="3600" kern="10" spc="0" dirty="0" smtClean="0"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D99594"/>
                </a:solidFill>
                <a:effectLst>
                  <a:outerShdw dist="107763" dir="13500000" algn="ctr" rotWithShape="0">
                    <a:srgbClr val="FFFF00">
                      <a:alpha val="50000"/>
                    </a:srgbClr>
                  </a:outerShdw>
                </a:effectLst>
                <a:latin typeface="Impact"/>
              </a:rPr>
              <a:t> </a:t>
            </a:r>
          </a:p>
          <a:p>
            <a:pPr algn="ctr" rtl="0">
              <a:buNone/>
            </a:pPr>
            <a:r>
              <a:rPr lang="ru-RU" sz="3600" kern="10" spc="0" dirty="0" err="1" smtClean="0"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D99594"/>
                </a:solidFill>
                <a:effectLst>
                  <a:outerShdw dist="107763" dir="13500000" algn="ctr" rotWithShape="0">
                    <a:srgbClr val="FFFF00">
                      <a:alpha val="50000"/>
                    </a:srgbClr>
                  </a:outerShdw>
                </a:effectLst>
                <a:latin typeface="Impact"/>
              </a:rPr>
              <a:t>експресом</a:t>
            </a:r>
            <a:r>
              <a:rPr lang="ru-RU" sz="3600" kern="10" spc="0" dirty="0" smtClean="0"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D99594"/>
                </a:solidFill>
                <a:effectLst>
                  <a:outerShdw dist="107763" dir="13500000" algn="ctr" rotWithShape="0">
                    <a:srgbClr val="FFFF00">
                      <a:alpha val="50000"/>
                    </a:srgbClr>
                  </a:outerShdw>
                </a:effectLst>
                <a:latin typeface="Impact"/>
              </a:rPr>
              <a:t>. </a:t>
            </a:r>
          </a:p>
          <a:p>
            <a:pPr algn="ctr" rtl="0">
              <a:buNone/>
            </a:pPr>
            <a:r>
              <a:rPr lang="ru-RU" sz="3600" kern="10" spc="0" dirty="0" err="1" smtClean="0"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D99594"/>
                </a:solidFill>
                <a:effectLst>
                  <a:outerShdw dist="107763" dir="13500000" algn="ctr" rotWithShape="0">
                    <a:srgbClr val="FFFF00">
                      <a:alpha val="50000"/>
                    </a:srgbClr>
                  </a:outerShdw>
                </a:effectLst>
                <a:latin typeface="Impact"/>
              </a:rPr>
              <a:t>Епізод</a:t>
            </a:r>
            <a:r>
              <a:rPr lang="ru-RU" sz="3600" kern="10" spc="0" dirty="0" smtClean="0"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D99594"/>
                </a:solidFill>
                <a:effectLst>
                  <a:outerShdw dist="107763" dir="13500000" algn="ctr" rotWithShape="0">
                    <a:srgbClr val="FFFF00">
                      <a:alpha val="50000"/>
                    </a:srgbClr>
                  </a:outerShdw>
                </a:effectLst>
                <a:latin typeface="Impact"/>
              </a:rPr>
              <a:t> </a:t>
            </a:r>
            <a:r>
              <a:rPr lang="ru-RU" sz="3600" kern="10" spc="0" dirty="0" err="1" smtClean="0"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D99594"/>
                </a:solidFill>
                <a:effectLst>
                  <a:outerShdw dist="107763" dir="13500000" algn="ctr" rotWithShape="0">
                    <a:srgbClr val="FFFF00">
                      <a:alpha val="50000"/>
                    </a:srgbClr>
                  </a:outerShdw>
                </a:effectLst>
                <a:latin typeface="Impact"/>
              </a:rPr>
              <a:t>другий</a:t>
            </a:r>
            <a:r>
              <a:rPr lang="ru-RU" sz="3600" kern="10" spc="0" dirty="0" smtClean="0"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D99594"/>
                </a:solidFill>
                <a:effectLst>
                  <a:outerShdw dist="107763" dir="13500000" algn="ctr" rotWithShape="0">
                    <a:srgbClr val="FFFF00">
                      <a:alpha val="50000"/>
                    </a:srgbClr>
                  </a:outerShdw>
                </a:effectLst>
                <a:latin typeface="Impact"/>
              </a:rPr>
              <a:t>."</a:t>
            </a:r>
            <a:endParaRPr lang="ru-RU" sz="3600" kern="10" spc="0" dirty="0">
              <a:ln w="38100">
                <a:solidFill>
                  <a:srgbClr val="000000"/>
                </a:solidFill>
                <a:round/>
                <a:headEnd/>
                <a:tailEnd/>
              </a:ln>
              <a:solidFill>
                <a:srgbClr val="D99594"/>
              </a:solidFill>
              <a:effectLst>
                <a:outerShdw dist="107763" dir="13500000" algn="ctr" rotWithShape="0">
                  <a:srgbClr val="FFFF00">
                    <a:alpha val="50000"/>
                  </a:srgbClr>
                </a:outerShdw>
              </a:effectLst>
              <a:latin typeface="Impact"/>
            </a:endParaRPr>
          </a:p>
        </p:txBody>
      </p:sp>
      <p:pic>
        <p:nvPicPr>
          <p:cNvPr id="7" name="Рисунок 6" descr="http://s49.radikal.ru/i124/0811/c9/6bdcc112bd13.png"/>
          <p:cNvPicPr/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3571206"/>
            <a:ext cx="4131979" cy="31701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315259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е 11"/>
          <p:cNvSpPr txBox="1"/>
          <p:nvPr/>
        </p:nvSpPr>
        <p:spPr>
          <a:xfrm>
            <a:off x="2627784" y="161965"/>
            <a:ext cx="4179570" cy="798195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uk-UA" sz="3600" b="1" dirty="0">
                <a:ln w="953" cap="flat" cmpd="sng" algn="ctr">
                  <a:solidFill>
                    <a:srgbClr val="000000"/>
                  </a:solidFill>
                  <a:prstDash val="solid"/>
                  <a:round/>
                </a:ln>
                <a:gradFill>
                  <a:gsLst>
                    <a:gs pos="0">
                      <a:srgbClr val="A54200"/>
                    </a:gs>
                    <a:gs pos="78000">
                      <a:srgbClr val="FF8C19"/>
                    </a:gs>
                    <a:gs pos="100000">
                      <a:srgbClr val="FFF1E9"/>
                    </a:gs>
                  </a:gsLst>
                  <a:lin ang="5400000" scaled="0"/>
                </a:gradFill>
                <a:effectLst>
                  <a:outerShdw blurRad="69850" dist="43180" dir="5400000" sx="0" sy="0">
                    <a:srgbClr val="000000">
                      <a:alpha val="65000"/>
                    </a:srgbClr>
                  </a:outerShdw>
                </a:effectLst>
                <a:latin typeface="Calibri"/>
                <a:ea typeface="Calibri"/>
                <a:cs typeface="Times New Roman"/>
              </a:rPr>
              <a:t>І СЕРІЯ </a:t>
            </a:r>
            <a:r>
              <a:rPr lang="uk-UA" sz="2400" b="1" dirty="0">
                <a:ln w="9525" cap="rnd" cmpd="sng" algn="ctr">
                  <a:solidFill>
                    <a:srgbClr val="000000"/>
                  </a:solidFill>
                  <a:prstDash val="solid"/>
                  <a:bevel/>
                </a:ln>
                <a:solidFill>
                  <a:srgbClr val="0000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Calibri"/>
                <a:ea typeface="Calibri"/>
                <a:cs typeface="Times New Roman"/>
              </a:rPr>
              <a:t>«</a:t>
            </a:r>
            <a:r>
              <a:rPr lang="en-US" sz="2400" b="1" dirty="0">
                <a:ln w="9525" cap="rnd" cmpd="sng" algn="ctr">
                  <a:solidFill>
                    <a:srgbClr val="000000"/>
                  </a:solidFill>
                  <a:prstDash val="solid"/>
                  <a:bevel/>
                </a:ln>
                <a:solidFill>
                  <a:srgbClr val="0000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Calibri"/>
                <a:ea typeface="Calibri"/>
                <a:cs typeface="Times New Roman"/>
              </a:rPr>
              <a:t>Our Magic planet</a:t>
            </a:r>
            <a:r>
              <a:rPr lang="uk-UA" sz="2400" b="1" dirty="0">
                <a:ln w="9525" cap="rnd" cmpd="sng" algn="ctr">
                  <a:solidFill>
                    <a:srgbClr val="000000"/>
                  </a:solidFill>
                  <a:prstDash val="solid"/>
                  <a:bevel/>
                </a:ln>
                <a:solidFill>
                  <a:srgbClr val="0000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Calibri"/>
                <a:ea typeface="Calibri"/>
                <a:cs typeface="Times New Roman"/>
              </a:rPr>
              <a:t>»</a:t>
            </a:r>
            <a:endParaRPr lang="ru-RU" sz="1100" dirty="0"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5" name="Рисунок 4" descr="http://www.phosworks.com/uploads/images/Universal_320x183.png"/>
          <p:cNvPicPr/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-117182"/>
            <a:ext cx="3889375" cy="222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Прямоугольник 5"/>
          <p:cNvSpPr/>
          <p:nvPr/>
        </p:nvSpPr>
        <p:spPr>
          <a:xfrm>
            <a:off x="82960" y="875232"/>
            <a:ext cx="3294743" cy="3057824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0" y="3772949"/>
            <a:ext cx="3377704" cy="2952328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3588447" y="1124744"/>
            <a:ext cx="3551281" cy="3429000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5364087" y="3425258"/>
            <a:ext cx="3657600" cy="3340100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80694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80689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8004" y="620688"/>
            <a:ext cx="6566315" cy="610820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 smtClean="0">
                <a:ln>
                  <a:solidFill>
                    <a:sysClr val="windowText" lastClr="000000"/>
                  </a:solidFill>
                </a:ln>
                <a:solidFill>
                  <a:srgbClr val="C00000"/>
                </a:solidFill>
              </a:rPr>
              <a:t>Активні методи навчання</a:t>
            </a:r>
            <a:endParaRPr lang="ru-RU" dirty="0">
              <a:ln>
                <a:solidFill>
                  <a:sysClr val="windowText" lastClr="0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uk-UA" sz="3600" dirty="0" smtClean="0"/>
              <a:t>Інтелектуальні лінгвістичні ігри</a:t>
            </a:r>
          </a:p>
          <a:p>
            <a:pPr>
              <a:buFont typeface="Wingdings" pitchFamily="2" charset="2"/>
              <a:buChar char="Ø"/>
            </a:pPr>
            <a:r>
              <a:rPr lang="uk-UA" sz="3600" dirty="0" smtClean="0"/>
              <a:t>Інтегровані завдання</a:t>
            </a:r>
          </a:p>
          <a:p>
            <a:pPr>
              <a:buFont typeface="Wingdings" pitchFamily="2" charset="2"/>
              <a:buChar char="Ø"/>
            </a:pPr>
            <a:r>
              <a:rPr lang="uk-UA" sz="3600" dirty="0" smtClean="0"/>
              <a:t>Мовленнєві методи навчання</a:t>
            </a:r>
          </a:p>
          <a:p>
            <a:endParaRPr lang="ru-RU" dirty="0"/>
          </a:p>
        </p:txBody>
      </p:sp>
      <p:pic>
        <p:nvPicPr>
          <p:cNvPr id="4098" name="Picture 2" descr="Картинки по запросу дуфкт english клипарт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52" y="3571876"/>
            <a:ext cx="6339222" cy="30718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614735112"/>
      </p:ext>
    </p:extLst>
  </p:cSld>
  <p:clrMapOvr>
    <a:masterClrMapping/>
  </p:clrMapOvr>
  <p:transition>
    <p:split orient="vert" dir="in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000108"/>
            <a:ext cx="8686800" cy="543720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uk-UA" sz="4000" dirty="0" smtClean="0"/>
              <a:t>Імітативно-ігровий метод</a:t>
            </a:r>
          </a:p>
          <a:p>
            <a:pPr>
              <a:buFont typeface="Wingdings" pitchFamily="2" charset="2"/>
              <a:buChar char="Ø"/>
            </a:pPr>
            <a:r>
              <a:rPr lang="uk-UA" sz="4000" dirty="0" smtClean="0"/>
              <a:t>Фонетичні, граматичні ігри</a:t>
            </a:r>
          </a:p>
          <a:p>
            <a:pPr>
              <a:buFont typeface="Wingdings" pitchFamily="2" charset="2"/>
              <a:buChar char="Ø"/>
            </a:pPr>
            <a:r>
              <a:rPr lang="uk-UA" sz="4000" dirty="0" smtClean="0"/>
              <a:t>Ігри на розвиток читання, письма , </a:t>
            </a:r>
            <a:r>
              <a:rPr lang="uk-UA" sz="4000" dirty="0" err="1" smtClean="0"/>
              <a:t>аудіювання</a:t>
            </a:r>
            <a:endParaRPr lang="uk-UA" sz="4000" dirty="0" smtClean="0"/>
          </a:p>
          <a:p>
            <a:pPr>
              <a:buFont typeface="Wingdings" pitchFamily="2" charset="2"/>
              <a:buChar char="Ø"/>
            </a:pPr>
            <a:r>
              <a:rPr lang="uk-UA" sz="4000" dirty="0" err="1" smtClean="0"/>
              <a:t>Діяльнісний</a:t>
            </a:r>
            <a:r>
              <a:rPr lang="uk-UA" sz="4000" dirty="0" smtClean="0"/>
              <a:t> метод роботи</a:t>
            </a:r>
          </a:p>
          <a:p>
            <a:pPr>
              <a:buFont typeface="Wingdings" pitchFamily="2" charset="2"/>
              <a:buChar char="Ø"/>
            </a:pPr>
            <a:r>
              <a:rPr lang="uk-UA" sz="4000" dirty="0" smtClean="0"/>
              <a:t>Активні форми і методи роботи</a:t>
            </a:r>
            <a:endParaRPr lang="ru-RU" sz="4000" dirty="0"/>
          </a:p>
        </p:txBody>
      </p:sp>
    </p:spTree>
    <p:extLst>
      <p:ext uri="{BB962C8B-B14F-4D97-AF65-F5344CB8AC3E}">
        <p14:creationId xmlns="" xmlns:p14="http://schemas.microsoft.com/office/powerpoint/2010/main" val="2522523091"/>
      </p:ext>
    </p:extLst>
  </p:cSld>
  <p:clrMapOvr>
    <a:masterClrMapping/>
  </p:clrMapOvr>
  <p:transition>
    <p:pull dir="r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38644" y="404664"/>
            <a:ext cx="8686800" cy="5572164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uk-UA" sz="3800" dirty="0" smtClean="0"/>
              <a:t>Використання пісень</a:t>
            </a:r>
          </a:p>
          <a:p>
            <a:pPr>
              <a:buFont typeface="Wingdings" pitchFamily="2" charset="2"/>
              <a:buChar char="Ø"/>
            </a:pPr>
            <a:r>
              <a:rPr lang="uk-UA" sz="3800" dirty="0" smtClean="0"/>
              <a:t>Ейдетична технологія</a:t>
            </a:r>
          </a:p>
          <a:p>
            <a:pPr>
              <a:buFont typeface="Wingdings" pitchFamily="2" charset="2"/>
              <a:buChar char="Ø"/>
            </a:pPr>
            <a:r>
              <a:rPr lang="uk-UA" sz="3800" dirty="0" smtClean="0"/>
              <a:t>Наосліп</a:t>
            </a:r>
          </a:p>
          <a:p>
            <a:pPr>
              <a:buFont typeface="Wingdings" pitchFamily="2" charset="2"/>
              <a:buChar char="Ø"/>
            </a:pPr>
            <a:r>
              <a:rPr lang="en-US" sz="3800" dirty="0" err="1" smtClean="0"/>
              <a:t>Chainstory</a:t>
            </a:r>
            <a:endParaRPr lang="en-US" sz="3800" dirty="0" smtClean="0"/>
          </a:p>
          <a:p>
            <a:pPr>
              <a:buFont typeface="Wingdings" pitchFamily="2" charset="2"/>
              <a:buChar char="Ø"/>
            </a:pPr>
            <a:r>
              <a:rPr lang="uk-UA" sz="3800" dirty="0" smtClean="0"/>
              <a:t>Метод шести капелюхів</a:t>
            </a:r>
            <a:endParaRPr lang="en-US" sz="3800" dirty="0" smtClean="0"/>
          </a:p>
          <a:p>
            <a:pPr>
              <a:buFont typeface="Wingdings" pitchFamily="2" charset="2"/>
              <a:buChar char="Ø"/>
            </a:pPr>
            <a:r>
              <a:rPr lang="uk-UA" sz="3800" dirty="0" smtClean="0"/>
              <a:t>Діаграма Вена</a:t>
            </a:r>
          </a:p>
          <a:p>
            <a:pPr>
              <a:buFont typeface="Wingdings" pitchFamily="2" charset="2"/>
              <a:buChar char="Ø"/>
            </a:pPr>
            <a:r>
              <a:rPr lang="uk-UA" sz="3800" dirty="0" smtClean="0"/>
              <a:t>Абетковий суп</a:t>
            </a:r>
          </a:p>
          <a:p>
            <a:pPr>
              <a:buFont typeface="Wingdings" pitchFamily="2" charset="2"/>
              <a:buChar char="Ø"/>
            </a:pPr>
            <a:r>
              <a:rPr lang="uk-UA" sz="3800" dirty="0" smtClean="0"/>
              <a:t>Асоціативний кущ</a:t>
            </a:r>
          </a:p>
          <a:p>
            <a:pPr>
              <a:buFont typeface="Wingdings" pitchFamily="2" charset="2"/>
              <a:buChar char="Ø"/>
            </a:pPr>
            <a:r>
              <a:rPr lang="en-US" sz="3800" dirty="0" smtClean="0"/>
              <a:t>Fishbone </a:t>
            </a:r>
            <a:r>
              <a:rPr lang="uk-UA" sz="3800" dirty="0" smtClean="0"/>
              <a:t>рибна кістка</a:t>
            </a:r>
          </a:p>
          <a:p>
            <a:pPr>
              <a:buFont typeface="Wingdings" pitchFamily="2" charset="2"/>
              <a:buChar char="Ø"/>
            </a:pPr>
            <a:r>
              <a:rPr lang="uk-UA" sz="3800" dirty="0" smtClean="0"/>
              <a:t>Дерево припущень</a:t>
            </a:r>
          </a:p>
          <a:p>
            <a:endParaRPr lang="uk-UA" dirty="0" smtClean="0"/>
          </a:p>
          <a:p>
            <a:endParaRPr lang="uk-UA" dirty="0" smtClean="0"/>
          </a:p>
          <a:p>
            <a:endParaRPr lang="ru-RU" dirty="0"/>
          </a:p>
        </p:txBody>
      </p:sp>
      <p:pic>
        <p:nvPicPr>
          <p:cNvPr id="2050" name="Picture 2" descr="Картинки по запросу клипарт навчання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3406" y="3429000"/>
            <a:ext cx="4500594" cy="22671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747638828"/>
      </p:ext>
    </p:extLst>
  </p:cSld>
  <p:clrMapOvr>
    <a:masterClrMapping/>
  </p:clrMapOvr>
  <p:transition>
    <p:split dir="in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2511" t="23624" r="21486" b="7868"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91680" y="116632"/>
            <a:ext cx="6566315" cy="610820"/>
          </a:xfrm>
        </p:spPr>
        <p:txBody>
          <a:bodyPr>
            <a:normAutofit fontScale="90000"/>
          </a:bodyPr>
          <a:lstStyle/>
          <a:p>
            <a:r>
              <a:rPr lang="uk-UA" dirty="0" smtClean="0">
                <a:ln>
                  <a:solidFill>
                    <a:sysClr val="windowText" lastClr="000000"/>
                  </a:solidFill>
                </a:ln>
                <a:solidFill>
                  <a:srgbClr val="C00000"/>
                </a:solidFill>
              </a:rPr>
              <a:t>ПІБ вчителя і проблемна тема</a:t>
            </a:r>
            <a:endParaRPr lang="ru-RU" dirty="0">
              <a:ln>
                <a:solidFill>
                  <a:sysClr val="windowText" lastClr="0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9" y="836712"/>
            <a:ext cx="7082165" cy="5256584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uk-UA" dirty="0" smtClean="0">
                <a:ln>
                  <a:solidFill>
                    <a:sysClr val="windowText" lastClr="000000"/>
                  </a:solidFill>
                </a:ln>
                <a:solidFill>
                  <a:srgbClr val="C00000"/>
                </a:solidFill>
              </a:rPr>
              <a:t>Гаврилюк І.В. </a:t>
            </a:r>
            <a:r>
              <a:rPr lang="uk-UA" dirty="0" smtClean="0"/>
              <a:t>«Формування соціолінгвістичної компетентності на уроках англійської мови»</a:t>
            </a:r>
          </a:p>
          <a:p>
            <a:pPr algn="just"/>
            <a:r>
              <a:rPr lang="uk-UA" dirty="0" err="1" smtClean="0">
                <a:ln>
                  <a:solidFill>
                    <a:sysClr val="windowText" lastClr="000000"/>
                  </a:solidFill>
                </a:ln>
                <a:solidFill>
                  <a:srgbClr val="C00000"/>
                </a:solidFill>
              </a:rPr>
              <a:t>Стаховська</a:t>
            </a:r>
            <a:r>
              <a:rPr lang="uk-UA" dirty="0" smtClean="0">
                <a:ln>
                  <a:solidFill>
                    <a:sysClr val="windowText" lastClr="000000"/>
                  </a:solidFill>
                </a:ln>
                <a:solidFill>
                  <a:srgbClr val="C00000"/>
                </a:solidFill>
              </a:rPr>
              <a:t> С.П</a:t>
            </a:r>
            <a:r>
              <a:rPr lang="uk-UA" dirty="0" smtClean="0">
                <a:ln>
                  <a:solidFill>
                    <a:sysClr val="windowText" lastClr="000000"/>
                  </a:solidFill>
                </a:ln>
              </a:rPr>
              <a:t>. </a:t>
            </a:r>
            <a:r>
              <a:rPr lang="uk-UA" dirty="0" smtClean="0"/>
              <a:t>«Дидактична гра – засіб підвищення ефективності уроку англійської мови»</a:t>
            </a:r>
          </a:p>
          <a:p>
            <a:pPr algn="just"/>
            <a:r>
              <a:rPr lang="uk-UA" dirty="0" err="1" smtClean="0">
                <a:ln>
                  <a:solidFill>
                    <a:sysClr val="windowText" lastClr="000000"/>
                  </a:solidFill>
                </a:ln>
                <a:solidFill>
                  <a:srgbClr val="C00000"/>
                </a:solidFill>
              </a:rPr>
              <a:t>Піскорська</a:t>
            </a:r>
            <a:r>
              <a:rPr lang="uk-UA" dirty="0" smtClean="0">
                <a:ln>
                  <a:solidFill>
                    <a:sysClr val="windowText" lastClr="000000"/>
                  </a:solidFill>
                </a:ln>
                <a:solidFill>
                  <a:srgbClr val="C00000"/>
                </a:solidFill>
              </a:rPr>
              <a:t> К.М. </a:t>
            </a:r>
            <a:r>
              <a:rPr lang="uk-UA" dirty="0" smtClean="0"/>
              <a:t>«Англійська граматика в образах та асоціаціях. Ейдетичний аспект»</a:t>
            </a:r>
          </a:p>
          <a:p>
            <a:pPr algn="just"/>
            <a:r>
              <a:rPr lang="uk-UA" dirty="0" smtClean="0">
                <a:ln>
                  <a:solidFill>
                    <a:sysClr val="windowText" lastClr="000000"/>
                  </a:solidFill>
                </a:ln>
                <a:solidFill>
                  <a:srgbClr val="C00000"/>
                </a:solidFill>
              </a:rPr>
              <a:t>Ємець Т.О. </a:t>
            </a:r>
            <a:r>
              <a:rPr lang="uk-UA" dirty="0" smtClean="0"/>
              <a:t>«Співвідношення комунікативного і когнітивного у навчанні практичної граматики англійської мови»</a:t>
            </a:r>
          </a:p>
          <a:p>
            <a:pPr algn="just"/>
            <a:r>
              <a:rPr lang="uk-UA" b="1" dirty="0" smtClean="0">
                <a:solidFill>
                  <a:srgbClr val="C00000"/>
                </a:solidFill>
              </a:rPr>
              <a:t>Тарасюк Д.Г.</a:t>
            </a:r>
            <a:r>
              <a:rPr lang="uk-UA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dirty="0" err="1" smtClean="0"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uk-UA" dirty="0" err="1" smtClean="0">
                <a:latin typeface="+mj-lt"/>
                <a:cs typeface="Times New Roman" pitchFamily="18" charset="0"/>
              </a:rPr>
              <a:t>Самореалізація</a:t>
            </a:r>
            <a:r>
              <a:rPr lang="uk-UA" dirty="0" smtClean="0">
                <a:latin typeface="+mj-lt"/>
                <a:cs typeface="Times New Roman" pitchFamily="18" charset="0"/>
              </a:rPr>
              <a:t> вчителя шляхом впровадження інтерактивних методів на уроці англійської мови».</a:t>
            </a:r>
            <a:endParaRPr lang="uk-UA" dirty="0" smtClean="0">
              <a:latin typeface="+mj-lt"/>
            </a:endParaRPr>
          </a:p>
          <a:p>
            <a:pPr algn="just"/>
            <a:r>
              <a:rPr lang="uk-UA" dirty="0" err="1" smtClean="0">
                <a:ln>
                  <a:solidFill>
                    <a:sysClr val="windowText" lastClr="000000"/>
                  </a:solidFill>
                </a:ln>
                <a:solidFill>
                  <a:srgbClr val="C00000"/>
                </a:solidFill>
              </a:rPr>
              <a:t>Тарасевич</a:t>
            </a:r>
            <a:r>
              <a:rPr lang="uk-UA" dirty="0" smtClean="0">
                <a:ln>
                  <a:solidFill>
                    <a:sysClr val="windowText" lastClr="000000"/>
                  </a:solidFill>
                </a:ln>
                <a:solidFill>
                  <a:srgbClr val="C00000"/>
                </a:solidFill>
              </a:rPr>
              <a:t> Н.В. </a:t>
            </a:r>
            <a:r>
              <a:rPr lang="uk-UA" dirty="0" smtClean="0"/>
              <a:t>«</a:t>
            </a:r>
            <a:r>
              <a:rPr lang="uk-UA" dirty="0" err="1" smtClean="0"/>
              <a:t>Інтелектуально</a:t>
            </a:r>
            <a:r>
              <a:rPr lang="uk-UA" dirty="0" smtClean="0"/>
              <a:t>-діяльнісно  орієнтовані завдання на </a:t>
            </a:r>
            <a:r>
              <a:rPr lang="uk-UA" dirty="0" err="1" smtClean="0"/>
              <a:t>уроках</a:t>
            </a:r>
            <a:r>
              <a:rPr lang="uk-UA" dirty="0" smtClean="0"/>
              <a:t> англійської мови як засіб </a:t>
            </a:r>
            <a:r>
              <a:rPr lang="uk-UA" dirty="0" err="1" smtClean="0"/>
              <a:t>абезпечення</a:t>
            </a:r>
            <a:r>
              <a:rPr lang="uk-UA" dirty="0" smtClean="0"/>
              <a:t> якісної освіти»</a:t>
            </a:r>
          </a:p>
          <a:p>
            <a:pPr algn="just"/>
            <a:r>
              <a:rPr lang="uk-UA" b="1" dirty="0" smtClean="0">
                <a:ln w="18000">
                  <a:solidFill>
                    <a:sysClr val="windowText" lastClr="000000"/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П.М. </a:t>
            </a:r>
            <a:r>
              <a:rPr lang="uk-UA" b="1" dirty="0" err="1" smtClean="0">
                <a:ln w="18000">
                  <a:solidFill>
                    <a:sysClr val="windowText" lastClr="000000"/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Гаджисултанова</a:t>
            </a:r>
            <a:r>
              <a:rPr lang="uk-UA" b="1" dirty="0" smtClean="0">
                <a:ln w="18000">
                  <a:solidFill>
                    <a:sysClr val="windowText" lastClr="000000"/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r>
              <a:rPr lang="uk-UA" dirty="0" smtClean="0"/>
              <a:t>«</a:t>
            </a:r>
            <a:r>
              <a:rPr lang="ru-RU" dirty="0" smtClean="0"/>
              <a:t>Роль </a:t>
            </a:r>
            <a:r>
              <a:rPr lang="ru-RU" dirty="0" err="1" smtClean="0"/>
              <a:t>вчителя</a:t>
            </a:r>
            <a:r>
              <a:rPr lang="ru-RU" dirty="0" smtClean="0"/>
              <a:t> в </a:t>
            </a:r>
            <a:r>
              <a:rPr lang="ru-RU" dirty="0" err="1" smtClean="0"/>
              <a:t>формуванні</a:t>
            </a:r>
            <a:r>
              <a:rPr lang="ru-RU" dirty="0" smtClean="0"/>
              <a:t> </a:t>
            </a:r>
            <a:r>
              <a:rPr lang="ru-RU" dirty="0" err="1" smtClean="0"/>
              <a:t>колоборативної</a:t>
            </a:r>
            <a:r>
              <a:rPr lang="ru-RU" dirty="0" smtClean="0"/>
              <a:t>, </a:t>
            </a:r>
            <a:r>
              <a:rPr lang="ru-RU" dirty="0" err="1" smtClean="0"/>
              <a:t>комунікативної</a:t>
            </a:r>
            <a:r>
              <a:rPr lang="ru-RU" dirty="0" smtClean="0"/>
              <a:t>, </a:t>
            </a:r>
            <a:r>
              <a:rPr lang="ru-RU" dirty="0" err="1" smtClean="0"/>
              <a:t>креативної</a:t>
            </a:r>
            <a:r>
              <a:rPr lang="ru-RU" dirty="0" smtClean="0"/>
              <a:t> </a:t>
            </a:r>
            <a:r>
              <a:rPr lang="ru-RU" dirty="0" err="1" smtClean="0"/>
              <a:t>компетенцій</a:t>
            </a:r>
            <a:r>
              <a:rPr lang="ru-RU" dirty="0" smtClean="0"/>
              <a:t> на уроках </a:t>
            </a:r>
            <a:r>
              <a:rPr lang="ru-RU" dirty="0" err="1" smtClean="0"/>
              <a:t>англійської</a:t>
            </a:r>
            <a:r>
              <a:rPr lang="ru-RU" dirty="0" smtClean="0"/>
              <a:t> </a:t>
            </a:r>
            <a:r>
              <a:rPr lang="ru-RU" dirty="0" err="1" smtClean="0"/>
              <a:t>мови</a:t>
            </a:r>
            <a:endParaRPr lang="ru-RU" dirty="0" smtClean="0"/>
          </a:p>
          <a:p>
            <a:pPr algn="just"/>
            <a:endParaRPr lang="ru-RU" dirty="0"/>
          </a:p>
        </p:txBody>
      </p:sp>
      <p:pic>
        <p:nvPicPr>
          <p:cNvPr id="4098" name="Picture 2" descr="http://nguivynske-gymn.edukit.zt.ua/files2/photogallery/745/IMG_9240.jpg?size=100&amp;height=300&amp;width=39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96915" y="332656"/>
            <a:ext cx="976306" cy="1464459"/>
          </a:xfrm>
          <a:prstGeom prst="rect">
            <a:avLst/>
          </a:prstGeom>
          <a:noFill/>
        </p:spPr>
      </p:pic>
      <p:pic>
        <p:nvPicPr>
          <p:cNvPr id="4100" name="Picture 4" descr="http://nguivynske-gymn.edukit.zt.ua/files2/photogallery/745/IMG_9245.jpg?size=100&amp;height=300&amp;width=39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00392" y="2204864"/>
            <a:ext cx="904868" cy="1357302"/>
          </a:xfrm>
          <a:prstGeom prst="rect">
            <a:avLst/>
          </a:prstGeom>
          <a:noFill/>
        </p:spPr>
      </p:pic>
      <p:pic>
        <p:nvPicPr>
          <p:cNvPr id="4102" name="Picture 6" descr="http://nguivynske-gymn.edukit.zt.ua/files2/photogallery/745/IMG_9256.jpg?size=100&amp;height=300&amp;width=39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98655" y="3356992"/>
            <a:ext cx="1000119" cy="1500178"/>
          </a:xfrm>
          <a:prstGeom prst="rect">
            <a:avLst/>
          </a:prstGeom>
          <a:noFill/>
        </p:spPr>
      </p:pic>
      <p:pic>
        <p:nvPicPr>
          <p:cNvPr id="4104" name="Picture 8" descr="http://nguivynske-gymn.edukit.zt.ua/files2/photogallery/745/IMG_9307.jpg?size=100&amp;height=300&amp;width=39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47921" y="1340768"/>
            <a:ext cx="924599" cy="13868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89101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1670" y="527604"/>
            <a:ext cx="6566315" cy="1245211"/>
          </a:xfrm>
        </p:spPr>
        <p:txBody>
          <a:bodyPr>
            <a:noAutofit/>
          </a:bodyPr>
          <a:lstStyle/>
          <a:p>
            <a:pPr algn="ctr"/>
            <a:r>
              <a:rPr lang="uk-UA" sz="4400" dirty="0" err="1">
                <a:ln>
                  <a:solidFill>
                    <a:sysClr val="windowText" lastClr="000000"/>
                  </a:solidFill>
                </a:ln>
                <a:solidFill>
                  <a:srgbClr val="C00000"/>
                </a:solidFill>
              </a:rPr>
              <a:t>Тарасевич</a:t>
            </a:r>
            <a:r>
              <a:rPr lang="uk-UA" sz="4400" dirty="0">
                <a:ln>
                  <a:solidFill>
                    <a:sysClr val="windowText" lastClr="000000"/>
                  </a:solidFill>
                </a:ln>
                <a:solidFill>
                  <a:srgbClr val="C00000"/>
                </a:solidFill>
              </a:rPr>
              <a:t> Н.В. </a:t>
            </a:r>
            <a:r>
              <a:rPr lang="uk-UA" sz="4400" dirty="0" smtClean="0">
                <a:ln>
                  <a:solidFill>
                    <a:sysClr val="windowText" lastClr="000000"/>
                  </a:solidFill>
                </a:ln>
                <a:solidFill>
                  <a:srgbClr val="C00000"/>
                </a:solidFill>
              </a:rPr>
              <a:t/>
            </a:r>
            <a:br>
              <a:rPr lang="uk-UA" sz="4400" dirty="0" smtClean="0">
                <a:ln>
                  <a:solidFill>
                    <a:sysClr val="windowText" lastClr="000000"/>
                  </a:solidFill>
                </a:ln>
                <a:solidFill>
                  <a:srgbClr val="C00000"/>
                </a:solidFill>
              </a:rPr>
            </a:br>
            <a:r>
              <a:rPr lang="uk-UA" sz="2000" b="1" dirty="0" smtClean="0">
                <a:solidFill>
                  <a:schemeClr val="tx1"/>
                </a:solidFill>
              </a:rPr>
              <a:t>«</a:t>
            </a:r>
            <a:r>
              <a:rPr lang="uk-UA" sz="2000" b="1" dirty="0" err="1">
                <a:solidFill>
                  <a:schemeClr val="tx1"/>
                </a:solidFill>
              </a:rPr>
              <a:t>Інтелектуально</a:t>
            </a:r>
            <a:r>
              <a:rPr lang="uk-UA" sz="2000" b="1" dirty="0">
                <a:solidFill>
                  <a:schemeClr val="tx1"/>
                </a:solidFill>
              </a:rPr>
              <a:t>-діяльнісно  орієнтовані завдання на </a:t>
            </a:r>
            <a:r>
              <a:rPr lang="uk-UA" sz="2000" b="1" dirty="0" err="1">
                <a:solidFill>
                  <a:schemeClr val="tx1"/>
                </a:solidFill>
              </a:rPr>
              <a:t>уроках</a:t>
            </a:r>
            <a:r>
              <a:rPr lang="uk-UA" sz="2000" b="1" dirty="0">
                <a:solidFill>
                  <a:schemeClr val="tx1"/>
                </a:solidFill>
              </a:rPr>
              <a:t> англійської мови як засіб </a:t>
            </a:r>
            <a:r>
              <a:rPr lang="uk-UA" sz="2000" b="1" dirty="0" err="1">
                <a:solidFill>
                  <a:schemeClr val="tx1"/>
                </a:solidFill>
              </a:rPr>
              <a:t>абезпечення</a:t>
            </a:r>
            <a:r>
              <a:rPr lang="uk-UA" sz="2000" b="1" dirty="0">
                <a:solidFill>
                  <a:schemeClr val="tx1"/>
                </a:solidFill>
              </a:rPr>
              <a:t> якісної освіти»</a:t>
            </a:r>
            <a:r>
              <a:rPr lang="ru-RU" sz="2000" b="1" dirty="0">
                <a:solidFill>
                  <a:schemeClr val="tx1"/>
                </a:solidFill>
              </a:rPr>
              <a:t/>
            </a:r>
            <a:br>
              <a:rPr lang="ru-RU" sz="2000" b="1" dirty="0">
                <a:solidFill>
                  <a:schemeClr val="tx1"/>
                </a:solidFill>
              </a:rPr>
            </a:br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6" descr="http://nguivynske-gymn.edukit.zt.ua/files2/photogallery/745/IMG_9256.jpg?size=100&amp;height=300&amp;width=39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20272" y="260647"/>
            <a:ext cx="1800200" cy="27002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44699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Obrazovanie-dlya-vzroslyh</Template>
  <TotalTime>321</TotalTime>
  <Words>803</Words>
  <Application>Microsoft Office PowerPoint</Application>
  <PresentationFormat>Экран (4:3)</PresentationFormat>
  <Paragraphs>133</Paragraphs>
  <Slides>35</Slides>
  <Notes>3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36" baseType="lpstr">
      <vt:lpstr>Тема Office</vt:lpstr>
      <vt:lpstr>Слайд 1</vt:lpstr>
      <vt:lpstr>Інноваційні освітні технології у вивченні англійської мови</vt:lpstr>
      <vt:lpstr>Метод проектів</vt:lpstr>
      <vt:lpstr>Активні методи навчання</vt:lpstr>
      <vt:lpstr>Слайд 5</vt:lpstr>
      <vt:lpstr>Слайд 6</vt:lpstr>
      <vt:lpstr>Слайд 7</vt:lpstr>
      <vt:lpstr>ПІБ вчителя і проблемна тема</vt:lpstr>
      <vt:lpstr>Тарасевич Н.В.  «Інтелектуально-діяльнісно  орієнтовані завдання на уроках англійської мови як засіб абезпечення якісної освіти» </vt:lpstr>
      <vt:lpstr>Ємець Т.О.  «Співвідношення комунікативного і когнітивного у навчанні практичної граматики англійської мови» </vt:lpstr>
      <vt:lpstr>Стаховська С.П.  «Дидактична гра – засіб підвищення ефективності уроку англійської мови» </vt:lpstr>
      <vt:lpstr>Загальні відомості</vt:lpstr>
      <vt:lpstr>Слайд 13</vt:lpstr>
      <vt:lpstr>Тарасюк Дар’я Геннадіївна педагог-організатор, вчитель англійської та німецької мов Освіта: вища Проблемна тема: «Самореалізація вчителя шляхом впровадження інтерактивних методів на уроці англійської мови». 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Участь у VI-й Міжнародній науково-практичній конференції «Інноваційні технології навчання                                                              обдарованої молоді»</vt:lpstr>
      <vt:lpstr>Слайд 23</vt:lpstr>
      <vt:lpstr>Піскорська К.М. «Ейдетика, як засіб підвищення ефективності уроку англійської мови»</vt:lpstr>
      <vt:lpstr>  ОСВІТА:  2011 р. закінчила Житомирський державний університет ім. І.Франка науково-навчальний інститут іноземної філології спеціальність – вчитель мови англійської та німецької і зарубіжної літератури  Стаж 9 років</vt:lpstr>
      <vt:lpstr>Слайд 26</vt:lpstr>
      <vt:lpstr>Слайд 27</vt:lpstr>
      <vt:lpstr>Слайд 28</vt:lpstr>
      <vt:lpstr>СПІВПРАЦЯ З ВОЛОНТЕРАМИ</vt:lpstr>
      <vt:lpstr>Слайд 30</vt:lpstr>
      <vt:lpstr>Слайд 31</vt:lpstr>
      <vt:lpstr>Слайд 32</vt:lpstr>
      <vt:lpstr>Слайд 33</vt:lpstr>
      <vt:lpstr>Слайд 34</vt:lpstr>
      <vt:lpstr>Слайд 35</vt:lpstr>
    </vt:vector>
  </TitlesOfParts>
  <Company>*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Pablo007</dc:creator>
  <cp:lastModifiedBy>Назар</cp:lastModifiedBy>
  <cp:revision>33</cp:revision>
  <dcterms:created xsi:type="dcterms:W3CDTF">2017-02-08T19:27:52Z</dcterms:created>
  <dcterms:modified xsi:type="dcterms:W3CDTF">2020-04-30T15:57:19Z</dcterms:modified>
</cp:coreProperties>
</file>